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61" r:id="rId5"/>
    <p:sldId id="263" r:id="rId6"/>
    <p:sldId id="264" r:id="rId7"/>
    <p:sldId id="265" r:id="rId8"/>
    <p:sldId id="270" r:id="rId9"/>
    <p:sldId id="267" r:id="rId10"/>
    <p:sldId id="268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7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2907-0BFD-41DF-A418-710ADC6AA03D}" type="datetimeFigureOut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D1E9-EADC-434C-9A76-3B60DCCC2E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2907-0BFD-41DF-A418-710ADC6AA03D}" type="datetimeFigureOut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D1E9-EADC-434C-9A76-3B60DCCC2E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2907-0BFD-41DF-A418-710ADC6AA03D}" type="datetimeFigureOut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D1E9-EADC-434C-9A76-3B60DCCC2E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2907-0BFD-41DF-A418-710ADC6AA03D}" type="datetimeFigureOut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D1E9-EADC-434C-9A76-3B60DCCC2E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2907-0BFD-41DF-A418-710ADC6AA03D}" type="datetimeFigureOut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D1E9-EADC-434C-9A76-3B60DCCC2E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2907-0BFD-41DF-A418-710ADC6AA03D}" type="datetimeFigureOut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D1E9-EADC-434C-9A76-3B60DCCC2E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2907-0BFD-41DF-A418-710ADC6AA03D}" type="datetimeFigureOut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D1E9-EADC-434C-9A76-3B60DCCC2E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2907-0BFD-41DF-A418-710ADC6AA03D}" type="datetimeFigureOut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D1E9-EADC-434C-9A76-3B60DCCC2E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2907-0BFD-41DF-A418-710ADC6AA03D}" type="datetimeFigureOut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D1E9-EADC-434C-9A76-3B60DCCC2E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2907-0BFD-41DF-A418-710ADC6AA03D}" type="datetimeFigureOut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D1E9-EADC-434C-9A76-3B60DCCC2E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32907-0BFD-41DF-A418-710ADC6AA03D}" type="datetimeFigureOut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D1E9-EADC-434C-9A76-3B60DCCC2E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32907-0BFD-41DF-A418-710ADC6AA03D}" type="datetimeFigureOut">
              <a:rPr lang="en-US" smtClean="0"/>
              <a:pPr/>
              <a:t>6/21/2011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AD1E9-EADC-434C-9A76-3B60DCCC2E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Previews and Workflow/ Lifecycle of Electronic Resources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382000" cy="1143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 </a:t>
            </a:r>
            <a:r>
              <a:rPr lang="en-US" i="1" dirty="0" smtClean="0"/>
              <a:t>Frank J. Bove</a:t>
            </a:r>
          </a:p>
          <a:p>
            <a:r>
              <a:rPr lang="en-US" i="1" dirty="0" smtClean="0"/>
              <a:t>Associate Professor of Bibliography and Electronic Resources Librarian</a:t>
            </a:r>
          </a:p>
          <a:p>
            <a:r>
              <a:rPr lang="en-US" i="1" dirty="0" smtClean="0"/>
              <a:t>The University of Akron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in Gray Areas via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Collection Management</a:t>
            </a:r>
          </a:p>
          <a:p>
            <a:pPr lvl="1"/>
            <a:r>
              <a:rPr lang="en-US" dirty="0" smtClean="0"/>
              <a:t>Subject Librarians</a:t>
            </a:r>
          </a:p>
          <a:p>
            <a:r>
              <a:rPr lang="en-US" dirty="0" smtClean="0"/>
              <a:t>Acquisitions</a:t>
            </a:r>
          </a:p>
          <a:p>
            <a:pPr lvl="1"/>
            <a:r>
              <a:rPr lang="en-US" dirty="0" smtClean="0"/>
              <a:t>Ordering/Purchasing</a:t>
            </a:r>
          </a:p>
          <a:p>
            <a:pPr lvl="1"/>
            <a:r>
              <a:rPr lang="en-US" dirty="0" smtClean="0"/>
              <a:t>Licensing</a:t>
            </a:r>
          </a:p>
          <a:p>
            <a:r>
              <a:rPr lang="en-US" dirty="0" smtClean="0"/>
              <a:t>Electronic Services</a:t>
            </a:r>
          </a:p>
          <a:p>
            <a:r>
              <a:rPr lang="en-US" dirty="0" smtClean="0"/>
              <a:t>Information Technology Services 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Basic Workflow Paths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Trunk #1 – With Preview/Trial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Trunk #2 – Without Preview/Trial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Trial database information</a:t>
            </a:r>
            <a:endParaRPr lang="en-US" dirty="0"/>
          </a:p>
        </p:txBody>
      </p:sp>
      <p:pic>
        <p:nvPicPr>
          <p:cNvPr id="7168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438503" cy="494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Trial Link – HTML In Staff Mode</a:t>
            </a:r>
            <a:endParaRPr lang="en-US" dirty="0"/>
          </a:p>
        </p:txBody>
      </p:sp>
      <p:pic>
        <p:nvPicPr>
          <p:cNvPr id="1027" name="Picture 3" descr="C:\Documents and Settings\fjbove\Desktop\IUG2011\FINAL\wasmitusStaffMode_cropp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676400"/>
            <a:ext cx="8811451" cy="4648201"/>
          </a:xfrm>
          <a:prstGeom prst="rect">
            <a:avLst/>
          </a:prstGeom>
          <a:noFill/>
        </p:spPr>
      </p:pic>
      <p:sp>
        <p:nvSpPr>
          <p:cNvPr id="6" name="Right Arrow 5"/>
          <p:cNvSpPr/>
          <p:nvPr/>
        </p:nvSpPr>
        <p:spPr>
          <a:xfrm rot="19803053">
            <a:off x="657705" y="3818493"/>
            <a:ext cx="990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28600" y="22860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Trial Link in Resource Record</a:t>
            </a:r>
            <a:endParaRPr lang="en-US" dirty="0"/>
          </a:p>
        </p:txBody>
      </p:sp>
      <p:pic>
        <p:nvPicPr>
          <p:cNvPr id="706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54659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Evaluation form for faculty, students, &amp; librarians</a:t>
            </a:r>
            <a:endParaRPr lang="en-US" dirty="0"/>
          </a:p>
        </p:txBody>
      </p:sp>
      <p:pic>
        <p:nvPicPr>
          <p:cNvPr id="7270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905000"/>
            <a:ext cx="8647234" cy="3485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37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52600" y="0"/>
            <a:ext cx="576493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130"/>
            <a:ext cx="5922879" cy="6854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533400"/>
            <a:ext cx="6772144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&amp;/or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800" b="1" dirty="0" smtClean="0">
                <a:solidFill>
                  <a:schemeClr val="tx2"/>
                </a:solidFill>
              </a:rPr>
              <a:t>Thank you!</a:t>
            </a:r>
            <a:endParaRPr lang="en-US" sz="4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ERM – ERMI – ERAMS –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62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b="1" dirty="0" smtClean="0"/>
              <a:t>E </a:t>
            </a:r>
            <a:r>
              <a:rPr lang="en-US" sz="4800" dirty="0" smtClean="0"/>
              <a:t>- electronic</a:t>
            </a:r>
          </a:p>
          <a:p>
            <a:pPr>
              <a:buNone/>
            </a:pPr>
            <a:r>
              <a:rPr lang="en-US" sz="4800" b="1" dirty="0" smtClean="0"/>
              <a:t>R </a:t>
            </a:r>
            <a:r>
              <a:rPr lang="en-US" sz="4800" dirty="0" smtClean="0"/>
              <a:t>- resource</a:t>
            </a:r>
          </a:p>
          <a:p>
            <a:pPr>
              <a:buNone/>
            </a:pPr>
            <a:r>
              <a:rPr lang="en-US" sz="4800" b="1" dirty="0" smtClean="0"/>
              <a:t>A </a:t>
            </a:r>
            <a:r>
              <a:rPr lang="en-US" sz="4800" dirty="0" smtClean="0"/>
              <a:t>- </a:t>
            </a:r>
            <a:r>
              <a:rPr lang="en-US" sz="4800" i="1" dirty="0" smtClean="0">
                <a:solidFill>
                  <a:schemeClr val="tx2"/>
                </a:solidFill>
              </a:rPr>
              <a:t>access</a:t>
            </a:r>
          </a:p>
          <a:p>
            <a:pPr>
              <a:buNone/>
            </a:pPr>
            <a:r>
              <a:rPr lang="en-US" sz="4800" b="1" dirty="0" smtClean="0"/>
              <a:t>M</a:t>
            </a:r>
            <a:r>
              <a:rPr lang="en-US" sz="4800" dirty="0" smtClean="0"/>
              <a:t> - </a:t>
            </a:r>
            <a:r>
              <a:rPr lang="en-US" sz="4800" i="1" dirty="0" smtClean="0">
                <a:solidFill>
                  <a:schemeClr val="tx2"/>
                </a:solidFill>
              </a:rPr>
              <a:t>management</a:t>
            </a:r>
          </a:p>
          <a:p>
            <a:pPr>
              <a:buNone/>
            </a:pPr>
            <a:r>
              <a:rPr lang="en-US" sz="4800" b="1" dirty="0" smtClean="0"/>
              <a:t>S </a:t>
            </a:r>
            <a:r>
              <a:rPr lang="en-US" sz="4800" dirty="0" smtClean="0"/>
              <a:t>- systems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Acquire =&gt;</a:t>
            </a:r>
          </a:p>
          <a:p>
            <a:endParaRPr lang="en-US" dirty="0" smtClean="0"/>
          </a:p>
          <a:p>
            <a:r>
              <a:rPr lang="en-US" dirty="0" smtClean="0"/>
              <a:t>Access =&gt;</a:t>
            </a:r>
          </a:p>
          <a:p>
            <a:endParaRPr lang="en-US" dirty="0" smtClean="0"/>
          </a:p>
          <a:p>
            <a:r>
              <a:rPr lang="en-US" dirty="0" smtClean="0"/>
              <a:t>Administrate/Manage (troubleshooting) =&gt;</a:t>
            </a:r>
          </a:p>
          <a:p>
            <a:endParaRPr lang="en-US" dirty="0" smtClean="0"/>
          </a:p>
          <a:p>
            <a:r>
              <a:rPr lang="en-US" dirty="0" smtClean="0"/>
              <a:t>Evaluate =&gt;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Acquire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/>
              <a:t>Identify/Explore A Possible Need</a:t>
            </a:r>
          </a:p>
          <a:p>
            <a:r>
              <a:rPr lang="en-US" dirty="0" smtClean="0"/>
              <a:t>Preview/Trial</a:t>
            </a:r>
          </a:p>
          <a:p>
            <a:endParaRPr lang="en-US" dirty="0" smtClean="0"/>
          </a:p>
          <a:p>
            <a:r>
              <a:rPr lang="en-US" dirty="0" smtClean="0"/>
              <a:t>Licensing</a:t>
            </a:r>
          </a:p>
          <a:p>
            <a:endParaRPr lang="en-US" dirty="0" smtClean="0"/>
          </a:p>
          <a:p>
            <a:r>
              <a:rPr lang="en-US" dirty="0" smtClean="0"/>
              <a:t>Subscribe</a:t>
            </a:r>
          </a:p>
          <a:p>
            <a:endParaRPr lang="en-US" dirty="0" smtClean="0"/>
          </a:p>
          <a:p>
            <a:r>
              <a:rPr lang="en-US" dirty="0" smtClean="0"/>
              <a:t>Purchase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Authentication</a:t>
            </a:r>
          </a:p>
          <a:p>
            <a:pPr lvl="2"/>
            <a:r>
              <a:rPr lang="en-US" dirty="0" smtClean="0"/>
              <a:t>IP vs. Login</a:t>
            </a:r>
          </a:p>
          <a:p>
            <a:pPr lvl="2"/>
            <a:r>
              <a:rPr lang="en-US" dirty="0" smtClean="0"/>
              <a:t>Remote – Proxy &amp;/or VPN</a:t>
            </a:r>
          </a:p>
          <a:p>
            <a:pPr lvl="1"/>
            <a:r>
              <a:rPr lang="en-US" dirty="0" smtClean="0"/>
              <a:t>MARC</a:t>
            </a:r>
          </a:p>
          <a:p>
            <a:pPr lvl="1"/>
            <a:r>
              <a:rPr lang="en-US" dirty="0" smtClean="0"/>
              <a:t>OpenURL (</a:t>
            </a:r>
            <a:r>
              <a:rPr lang="en-US" dirty="0" err="1" smtClean="0"/>
              <a:t>Olinks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Holdings/Coverage management (</a:t>
            </a:r>
            <a:r>
              <a:rPr lang="en-US" dirty="0" err="1" smtClean="0"/>
              <a:t>SerialsSolutions</a:t>
            </a:r>
            <a:r>
              <a:rPr lang="en-US" dirty="0" smtClean="0"/>
              <a:t> 360 Core, </a:t>
            </a:r>
            <a:r>
              <a:rPr lang="en-US" dirty="0" err="1" smtClean="0"/>
              <a:t>Ebsco</a:t>
            </a:r>
            <a:r>
              <a:rPr lang="en-US" dirty="0" smtClean="0"/>
              <a:t> A to Z, etc.)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Administrate/Manage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Annual, Monthly, Daily or “routine” maintenance</a:t>
            </a:r>
          </a:p>
          <a:p>
            <a:pPr lvl="1"/>
            <a:r>
              <a:rPr lang="en-US" dirty="0" smtClean="0"/>
              <a:t>Renewals</a:t>
            </a:r>
          </a:p>
          <a:p>
            <a:pPr lvl="1"/>
            <a:r>
              <a:rPr lang="en-US" dirty="0" smtClean="0"/>
              <a:t>URL changes</a:t>
            </a:r>
          </a:p>
          <a:p>
            <a:pPr lvl="1"/>
            <a:r>
              <a:rPr lang="en-US" dirty="0" smtClean="0"/>
              <a:t>Ticklers</a:t>
            </a:r>
          </a:p>
          <a:p>
            <a:r>
              <a:rPr lang="en-US" dirty="0" smtClean="0"/>
              <a:t>Troubleshooting</a:t>
            </a:r>
          </a:p>
          <a:p>
            <a:pPr lvl="1"/>
            <a:r>
              <a:rPr lang="en-US" dirty="0" smtClean="0"/>
              <a:t>Access Issues (local/remote)</a:t>
            </a:r>
          </a:p>
          <a:p>
            <a:pPr lvl="1"/>
            <a:r>
              <a:rPr lang="en-US" dirty="0" smtClean="0"/>
              <a:t>Holdings (“What do/should we have access to….?)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Was it worth it?</a:t>
            </a:r>
          </a:p>
          <a:p>
            <a:pPr lvl="1"/>
            <a:r>
              <a:rPr lang="en-US" dirty="0" smtClean="0"/>
              <a:t>In terms of investment:</a:t>
            </a:r>
          </a:p>
          <a:p>
            <a:pPr lvl="2"/>
            <a:r>
              <a:rPr lang="en-US" dirty="0" smtClean="0"/>
              <a:t>Fiscal resources – </a:t>
            </a:r>
            <a:r>
              <a:rPr lang="en-US" i="1" dirty="0" smtClean="0"/>
              <a:t>cost per use</a:t>
            </a:r>
          </a:p>
          <a:p>
            <a:pPr lvl="2"/>
            <a:r>
              <a:rPr lang="en-US" dirty="0" smtClean="0"/>
              <a:t>Personnel</a:t>
            </a:r>
          </a:p>
          <a:p>
            <a:pPr lvl="1"/>
            <a:r>
              <a:rPr lang="en-US" dirty="0" smtClean="0"/>
              <a:t>Use</a:t>
            </a:r>
          </a:p>
          <a:p>
            <a:pPr lvl="2"/>
            <a:r>
              <a:rPr lang="en-US" dirty="0" smtClean="0"/>
              <a:t>Statistics</a:t>
            </a:r>
          </a:p>
          <a:p>
            <a:pPr lvl="3"/>
            <a:r>
              <a:rPr lang="en-US" dirty="0" smtClean="0"/>
              <a:t>COUNTER</a:t>
            </a:r>
          </a:p>
          <a:p>
            <a:pPr lvl="3"/>
            <a:r>
              <a:rPr lang="en-US" dirty="0" smtClean="0"/>
              <a:t>SUSHI</a:t>
            </a:r>
          </a:p>
          <a:p>
            <a:r>
              <a:rPr lang="en-US" dirty="0" smtClean="0"/>
              <a:t>Will it be worth it again?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We Didn’t Know…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 says…Disproportionate distribution of funds allocated to e-resources vs. allocation of personnel devoted to maintain e-resources </a:t>
            </a:r>
          </a:p>
          <a:p>
            <a:pPr lvl="1"/>
            <a:r>
              <a:rPr lang="en-US" dirty="0" smtClean="0"/>
              <a:t>More and more spent on e-resources</a:t>
            </a:r>
          </a:p>
          <a:p>
            <a:pPr lvl="1"/>
            <a:r>
              <a:rPr lang="en-US" dirty="0" smtClean="0"/>
              <a:t>Print material mostly up-front investment</a:t>
            </a:r>
          </a:p>
          <a:p>
            <a:pPr lvl="1"/>
            <a:r>
              <a:rPr lang="en-US" dirty="0" smtClean="0"/>
              <a:t>E-Resources require ongoing maintenance</a:t>
            </a:r>
          </a:p>
          <a:p>
            <a:pPr lvl="1"/>
            <a:r>
              <a:rPr lang="en-US" dirty="0" smtClean="0"/>
              <a:t>Need more ER personnel!! (new hires – cross-training, etc.)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Shop at </a:t>
            </a:r>
            <a:r>
              <a:rPr lang="en-US" dirty="0" err="1" smtClean="0"/>
              <a:t>UAkron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Reorganization of UL Departments</a:t>
            </a:r>
          </a:p>
          <a:p>
            <a:endParaRPr lang="en-US" dirty="0" smtClean="0"/>
          </a:p>
          <a:p>
            <a:r>
              <a:rPr lang="en-US" dirty="0" smtClean="0"/>
              <a:t>Electronic Services Department</a:t>
            </a:r>
          </a:p>
          <a:p>
            <a:pPr lvl="1"/>
            <a:r>
              <a:rPr lang="en-US" dirty="0" smtClean="0"/>
              <a:t>Electronic Resources Unit (one librarian)</a:t>
            </a:r>
          </a:p>
          <a:p>
            <a:pPr lvl="2"/>
            <a:r>
              <a:rPr lang="en-US" dirty="0" smtClean="0"/>
              <a:t>ERM (one staff – Rock Star #1)</a:t>
            </a:r>
          </a:p>
          <a:p>
            <a:pPr lvl="2"/>
            <a:r>
              <a:rPr lang="en-US" dirty="0" smtClean="0"/>
              <a:t>UL Website (one staff – Rock Star #2)</a:t>
            </a:r>
          </a:p>
          <a:p>
            <a:pPr lvl="1"/>
            <a:r>
              <a:rPr lang="en-US" dirty="0" smtClean="0"/>
              <a:t>Cataloging Unit</a:t>
            </a:r>
          </a:p>
          <a:p>
            <a:pPr lvl="1"/>
            <a:r>
              <a:rPr lang="en-US" dirty="0" smtClean="0"/>
              <a:t>Systems Unit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322</Words>
  <Application>Microsoft Office PowerPoint</Application>
  <PresentationFormat>On-screen Show (4:3)</PresentationFormat>
  <Paragraphs>90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Previews and Workflow/ Lifecycle of Electronic Resources </vt:lpstr>
      <vt:lpstr>ERM – ERMI – ERAMS – etc.</vt:lpstr>
      <vt:lpstr>The Cycle</vt:lpstr>
      <vt:lpstr>Acquire</vt:lpstr>
      <vt:lpstr>Access</vt:lpstr>
      <vt:lpstr>Administrate/Manage</vt:lpstr>
      <vt:lpstr>Evaluate</vt:lpstr>
      <vt:lpstr>Like We Didn’t Know…</vt:lpstr>
      <vt:lpstr>Our Shop at UAkron</vt:lpstr>
      <vt:lpstr>Working in Gray Areas via Collaboration</vt:lpstr>
      <vt:lpstr>Our Basic Workflow Paths</vt:lpstr>
      <vt:lpstr>Trial database information</vt:lpstr>
      <vt:lpstr>Trial Link – HTML In Staff Mode</vt:lpstr>
      <vt:lpstr>Trial Link in Resource Record</vt:lpstr>
      <vt:lpstr>Evaluation form for faculty, students, &amp; librarians</vt:lpstr>
      <vt:lpstr>PowerPoint Presentation</vt:lpstr>
      <vt:lpstr>PowerPoint Presentation</vt:lpstr>
      <vt:lpstr>PowerPoint Presentation</vt:lpstr>
      <vt:lpstr>Questions &amp;/or Discussion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stacy</dc:creator>
  <cp:lastModifiedBy> </cp:lastModifiedBy>
  <cp:revision>33</cp:revision>
  <dcterms:created xsi:type="dcterms:W3CDTF">2010-05-20T18:07:08Z</dcterms:created>
  <dcterms:modified xsi:type="dcterms:W3CDTF">2011-06-21T19:02:48Z</dcterms:modified>
</cp:coreProperties>
</file>