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99" r:id="rId3"/>
    <p:sldId id="292" r:id="rId4"/>
    <p:sldId id="281" r:id="rId5"/>
    <p:sldId id="260" r:id="rId6"/>
    <p:sldId id="298" r:id="rId7"/>
    <p:sldId id="295" r:id="rId8"/>
    <p:sldId id="257" r:id="rId9"/>
    <p:sldId id="294" r:id="rId10"/>
    <p:sldId id="276" r:id="rId11"/>
    <p:sldId id="280" r:id="rId12"/>
    <p:sldId id="296" r:id="rId13"/>
    <p:sldId id="277" r:id="rId14"/>
    <p:sldId id="29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yd, Karen" initials="BK" lastIdx="1" clrIdx="0">
    <p:extLst>
      <p:ext uri="{19B8F6BF-5375-455C-9EA6-DF929625EA0E}">
        <p15:presenceInfo xmlns:p15="http://schemas.microsoft.com/office/powerpoint/2012/main" userId="S::boyd.450@osu.edu::271ba16a-9ce2-4c44-8bb4-ba081eeca9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071D49"/>
    <a:srgbClr val="C4BCB7"/>
    <a:srgbClr val="6E7CA0"/>
    <a:srgbClr val="F5E1A4"/>
    <a:srgbClr val="8DB9CA"/>
    <a:srgbClr val="97999B"/>
    <a:srgbClr val="EFBE7D"/>
    <a:srgbClr val="782F40"/>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CCDC4-6349-4B96-9792-79428F1654AA}" v="1" dt="2021-08-06T15:30:14.886"/>
    <p1510:client id="{88CB3A3C-DCCB-A26B-B6EA-CB5C43384FD9}" v="21" dt="2021-08-10T17:37:59.552"/>
    <p1510:client id="{DED057D2-440E-005B-AC80-24DAB9E458A7}" v="34" dt="2021-08-12T17:51:10.802"/>
    <p1510:client id="{FFBD0E89-D639-3653-DB0B-F34BD488E8EC}" v="7" dt="2022-04-11T18:43:24.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06T08:30:14.886" idx="1">
    <p:pos x="10" y="10"/>
    <p:text>Remove the word "scheduled" under online tutoring.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B379F9-5693-2F46-BBEE-EF65BC5F9F32}" type="datetimeFigureOut">
              <a:rPr lang="en-US" smtClean="0"/>
              <a:t>8/2/23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5EB84-162E-E942-B5FB-50D0D08644EB}" type="slidenum">
              <a:rPr lang="en-US" smtClean="0"/>
              <a:t>‹#›</a:t>
            </a:fld>
            <a:endParaRPr lang="en-US"/>
          </a:p>
        </p:txBody>
      </p:sp>
    </p:spTree>
    <p:extLst>
      <p:ext uri="{BB962C8B-B14F-4D97-AF65-F5344CB8AC3E}">
        <p14:creationId xmlns:p14="http://schemas.microsoft.com/office/powerpoint/2010/main" val="1801979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D1F57-38E3-5D4D-9A01-25918F49ED74}" type="datetimeFigureOut">
              <a:rPr lang="en-US" smtClean="0"/>
              <a:t>8/2/23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69F90-08E4-CD44-A69C-C7795922E440}" type="slidenum">
              <a:rPr lang="en-US" smtClean="0"/>
              <a:t>‹#›</a:t>
            </a:fld>
            <a:endParaRPr lang="en-US"/>
          </a:p>
        </p:txBody>
      </p:sp>
    </p:spTree>
    <p:extLst>
      <p:ext uri="{BB962C8B-B14F-4D97-AF65-F5344CB8AC3E}">
        <p14:creationId xmlns:p14="http://schemas.microsoft.com/office/powerpoint/2010/main" val="575646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1</a:t>
            </a:fld>
            <a:endParaRPr lang="en-US"/>
          </a:p>
        </p:txBody>
      </p:sp>
    </p:spTree>
    <p:extLst>
      <p:ext uri="{BB962C8B-B14F-4D97-AF65-F5344CB8AC3E}">
        <p14:creationId xmlns:p14="http://schemas.microsoft.com/office/powerpoint/2010/main" val="48481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Arial" panose="020B0604020202020204" pitchFamily="34" charset="0"/>
                <a:ea typeface="Calibri" panose="020F0502020204030204" pitchFamily="34" charset="0"/>
                <a:cs typeface="Times New Roman" panose="02020603050405020304" pitchFamily="18" charset="0"/>
              </a:rPr>
              <a:t>As I mentioned, unlike the campus tutoring center, which offers tutoring tied to courses, </a:t>
            </a:r>
            <a:r>
              <a:rPr lang="en-US" sz="1200" b="0" i="0" err="1">
                <a:effectLst/>
                <a:latin typeface="Arial" panose="020B0604020202020204" pitchFamily="34" charset="0"/>
                <a:ea typeface="Calibri" panose="020F0502020204030204" pitchFamily="34" charset="0"/>
                <a:cs typeface="Times New Roman" panose="02020603050405020304" pitchFamily="18" charset="0"/>
              </a:rPr>
              <a:t>eTutoring</a:t>
            </a:r>
            <a:r>
              <a:rPr lang="en-US" sz="1200" b="0" i="0">
                <a:effectLst/>
                <a:latin typeface="Arial" panose="020B0604020202020204" pitchFamily="34" charset="0"/>
                <a:ea typeface="Calibri" panose="020F0502020204030204" pitchFamily="34" charset="0"/>
                <a:cs typeface="Times New Roman" panose="02020603050405020304" pitchFamily="18" charset="0"/>
              </a:rPr>
              <a:t> offers assistance around subjects. But their tutors can still help your students with concepts and assignments from your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Arial" panose="020B0604020202020204" pitchFamily="34" charset="0"/>
                <a:ea typeface="Calibri" panose="020F0502020204030204" pitchFamily="34" charset="0"/>
                <a:cs typeface="Times New Roman" panose="02020603050405020304" pitchFamily="18" charset="0"/>
              </a:rPr>
              <a:t>There may be tutors available for other subjects too. Ask me if you have a student that needs help  in a subject you don’t see here.</a:t>
            </a:r>
          </a:p>
        </p:txBody>
      </p:sp>
      <p:sp>
        <p:nvSpPr>
          <p:cNvPr id="4" name="Slide Number Placeholder 3"/>
          <p:cNvSpPr>
            <a:spLocks noGrp="1"/>
          </p:cNvSpPr>
          <p:nvPr>
            <p:ph type="sldNum" sz="quarter" idx="10"/>
          </p:nvPr>
        </p:nvSpPr>
        <p:spPr/>
        <p:txBody>
          <a:bodyPr/>
          <a:lstStyle/>
          <a:p>
            <a:fld id="{83E69F90-08E4-CD44-A69C-C7795922E440}" type="slidenum">
              <a:rPr lang="en-US" smtClean="0"/>
              <a:t>10</a:t>
            </a:fld>
            <a:endParaRPr lang="en-US"/>
          </a:p>
        </p:txBody>
      </p:sp>
    </p:spTree>
    <p:extLst>
      <p:ext uri="{BB962C8B-B14F-4D97-AF65-F5344CB8AC3E}">
        <p14:creationId xmlns:p14="http://schemas.microsoft.com/office/powerpoint/2010/main" val="173073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E69F90-08E4-CD44-A69C-C7795922E440}" type="slidenum">
              <a:rPr lang="en-US" smtClean="0"/>
              <a:t>11</a:t>
            </a:fld>
            <a:endParaRPr lang="en-US"/>
          </a:p>
        </p:txBody>
      </p:sp>
    </p:spTree>
    <p:extLst>
      <p:ext uri="{BB962C8B-B14F-4D97-AF65-F5344CB8AC3E}">
        <p14:creationId xmlns:p14="http://schemas.microsoft.com/office/powerpoint/2010/main" val="129262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schemeClr>
                </a:solidFill>
              </a:rPr>
              <a:t>So </a:t>
            </a:r>
            <a:r>
              <a:rPr lang="en-US" sz="1200" err="1">
                <a:solidFill>
                  <a:schemeClr val="tx1">
                    <a:lumMod val="50000"/>
                  </a:schemeClr>
                </a:solidFill>
              </a:rPr>
              <a:t>OhioLINK</a:t>
            </a:r>
            <a:r>
              <a:rPr lang="en-US" sz="1200">
                <a:solidFill>
                  <a:schemeClr val="tx1">
                    <a:lumMod val="50000"/>
                  </a:schemeClr>
                </a:solidFill>
              </a:rPr>
              <a:t> </a:t>
            </a:r>
            <a:r>
              <a:rPr lang="en-US" sz="1200" err="1">
                <a:solidFill>
                  <a:schemeClr val="tx1">
                    <a:lumMod val="50000"/>
                  </a:schemeClr>
                </a:solidFill>
              </a:rPr>
              <a:t>eTutoring</a:t>
            </a:r>
            <a:r>
              <a:rPr lang="en-US" sz="1200">
                <a:solidFill>
                  <a:schemeClr val="tx1">
                    <a:lumMod val="50000"/>
                  </a:schemeClr>
                </a:solidFill>
              </a:rPr>
              <a:t> offers students flexible one-on-one online tutoring by appointment…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schemeClr>
                </a:solidFill>
              </a:rPr>
              <a:t>The </a:t>
            </a:r>
            <a:r>
              <a:rPr lang="en-US" sz="1200" i="1">
                <a:solidFill>
                  <a:schemeClr val="tx1">
                    <a:lumMod val="50000"/>
                  </a:schemeClr>
                </a:solidFill>
              </a:rPr>
              <a:t>other </a:t>
            </a:r>
            <a:r>
              <a:rPr lang="en-US" sz="1200">
                <a:solidFill>
                  <a:schemeClr val="tx1">
                    <a:lumMod val="50000"/>
                  </a:schemeClr>
                </a:solidFill>
              </a:rPr>
              <a:t>way </a:t>
            </a:r>
            <a:r>
              <a:rPr lang="en-US" sz="1200" err="1">
                <a:solidFill>
                  <a:schemeClr val="tx1">
                    <a:lumMod val="50000"/>
                  </a:schemeClr>
                </a:solidFill>
              </a:rPr>
              <a:t>OhioLINK</a:t>
            </a:r>
            <a:r>
              <a:rPr lang="en-US" sz="1200">
                <a:solidFill>
                  <a:schemeClr val="tx1">
                    <a:lumMod val="50000"/>
                  </a:schemeClr>
                </a:solidFill>
              </a:rPr>
              <a:t> </a:t>
            </a:r>
            <a:r>
              <a:rPr lang="en-US" sz="1200" err="1">
                <a:solidFill>
                  <a:schemeClr val="tx1">
                    <a:lumMod val="50000"/>
                  </a:schemeClr>
                </a:solidFill>
              </a:rPr>
              <a:t>eTutoring</a:t>
            </a:r>
            <a:r>
              <a:rPr lang="en-US" sz="1200">
                <a:solidFill>
                  <a:schemeClr val="tx1">
                    <a:lumMod val="50000"/>
                  </a:schemeClr>
                </a:solidFill>
              </a:rPr>
              <a:t> can help is through asynchronous Writing Reviews-- to improve the quality of your students’ writing and composition.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schemeClr>
                </a:solidFill>
              </a:rPr>
              <a:t>For many people, writing has always been tough and it can be even more so if you’ve been out of school for a while.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schemeClr>
              </a:solidFill>
            </a:endParaRPr>
          </a:p>
          <a:p>
            <a:r>
              <a:rPr lang="en-US" sz="1200" err="1">
                <a:solidFill>
                  <a:schemeClr val="tx1">
                    <a:lumMod val="50000"/>
                  </a:schemeClr>
                </a:solidFill>
              </a:rPr>
              <a:t>eTutoring</a:t>
            </a:r>
            <a:r>
              <a:rPr lang="en-US" sz="1200">
                <a:solidFill>
                  <a:schemeClr val="tx1">
                    <a:lumMod val="50000"/>
                  </a:schemeClr>
                </a:solidFill>
              </a:rPr>
              <a:t> can help at any stage of the writing process and can help with all common problem areas such as pre-writing organization, structure, citing sources, grammar, and writing mechanics.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lumMod val="50000"/>
                  </a:schemeClr>
                </a:solidFill>
                <a:effectLst/>
                <a:latin typeface="Arial" panose="020B0604020202020204" pitchFamily="34" charset="0"/>
                <a:ea typeface="Calibri" panose="020F0502020204030204" pitchFamily="34" charset="0"/>
                <a:cs typeface="Times New Roman" panose="02020603050405020304" pitchFamily="18" charset="0"/>
              </a:rPr>
              <a:t>This isn’t editing –even line editing—or proofing. The reviewers do not provide rewrites. They notate and make suggestions for improvement. The students are still going to have to do the work!</a:t>
            </a: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E69F90-08E4-CD44-A69C-C7795922E440}" type="slidenum">
              <a:rPr lang="en-US" smtClean="0"/>
              <a:t>12</a:t>
            </a:fld>
            <a:endParaRPr lang="en-US"/>
          </a:p>
        </p:txBody>
      </p:sp>
    </p:spTree>
    <p:extLst>
      <p:ext uri="{BB962C8B-B14F-4D97-AF65-F5344CB8AC3E}">
        <p14:creationId xmlns:p14="http://schemas.microsoft.com/office/powerpoint/2010/main" val="332066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effectLst/>
                <a:latin typeface="Arial" panose="020B0604020202020204" pitchFamily="34" charset="0"/>
                <a:ea typeface="Calibri" panose="020F0502020204030204" pitchFamily="34" charset="0"/>
                <a:cs typeface="Times New Roman" panose="02020603050405020304" pitchFamily="18" charset="0"/>
              </a:rPr>
              <a:t>This year </a:t>
            </a:r>
            <a:r>
              <a:rPr lang="en-US" sz="1600" b="0" i="0" err="1">
                <a:effectLst/>
                <a:latin typeface="Arial" panose="020B0604020202020204" pitchFamily="34" charset="0"/>
                <a:ea typeface="Calibri" panose="020F0502020204030204" pitchFamily="34" charset="0"/>
                <a:cs typeface="Times New Roman" panose="02020603050405020304" pitchFamily="18" charset="0"/>
              </a:rPr>
              <a:t>OhioLINK</a:t>
            </a:r>
            <a:r>
              <a:rPr lang="en-US" sz="1600" b="0" i="0">
                <a:effectLst/>
                <a:latin typeface="Arial" panose="020B0604020202020204" pitchFamily="34" charset="0"/>
                <a:ea typeface="Calibri" panose="020F0502020204030204" pitchFamily="34" charset="0"/>
                <a:cs typeface="Times New Roman" panose="02020603050405020304" pitchFamily="18" charset="0"/>
              </a:rPr>
              <a:t> is working with a user-friendly new platform, Tutor Ocean. </a:t>
            </a:r>
            <a:r>
              <a:rPr lang="en-US" sz="1200">
                <a:effectLst/>
                <a:latin typeface="Arial" panose="020B0604020202020204" pitchFamily="34" charset="0"/>
                <a:ea typeface="Calibri" panose="020F0502020204030204" pitchFamily="34" charset="0"/>
                <a:cs typeface="Times New Roman" panose="02020603050405020304" pitchFamily="18" charset="0"/>
              </a:rPr>
              <a:t>Students can set up accounts at </a:t>
            </a:r>
            <a:r>
              <a:rPr lang="en-US" sz="1200" err="1">
                <a:effectLst/>
                <a:latin typeface="Arial" panose="020B0604020202020204" pitchFamily="34" charset="0"/>
                <a:ea typeface="Calibri" panose="020F0502020204030204" pitchFamily="34" charset="0"/>
                <a:cs typeface="Times New Roman" panose="02020603050405020304" pitchFamily="18" charset="0"/>
              </a:rPr>
              <a:t>eTutoring.OhioLINK.edu</a:t>
            </a:r>
            <a:r>
              <a:rPr lang="en-US" sz="1200">
                <a:effectLst/>
                <a:latin typeface="Arial" panose="020B060402020202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83E69F90-08E4-CD44-A69C-C7795922E440}" type="slidenum">
              <a:rPr lang="en-US" smtClean="0"/>
              <a:t>13</a:t>
            </a:fld>
            <a:endParaRPr lang="en-US"/>
          </a:p>
        </p:txBody>
      </p:sp>
    </p:spTree>
    <p:extLst>
      <p:ext uri="{BB962C8B-B14F-4D97-AF65-F5344CB8AC3E}">
        <p14:creationId xmlns:p14="http://schemas.microsoft.com/office/powerpoint/2010/main" val="37245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you have questions about this statewide-initiative, please contact Karen Boyd at </a:t>
            </a:r>
            <a:r>
              <a:rPr lang="en-US" sz="1200" err="1"/>
              <a:t>OhioLINK</a:t>
            </a:r>
            <a:r>
              <a:rPr lang="en-US" sz="1200"/>
              <a:t> </a:t>
            </a:r>
            <a:r>
              <a:rPr lang="en-US" sz="1200" err="1"/>
              <a:t>eTutoring</a:t>
            </a:r>
            <a:r>
              <a:rPr lang="en-US" sz="1200"/>
              <a:t>, 614-247-8665, </a:t>
            </a:r>
            <a:r>
              <a:rPr lang="en-US" sz="1200" err="1"/>
              <a:t>kboyd@ohiolink.edu</a:t>
            </a:r>
            <a:r>
              <a:rPr lang="en-US" sz="1200"/>
              <a:t>.</a:t>
            </a: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effectLst/>
                <a:latin typeface="Arial" panose="020B0604020202020204" pitchFamily="34" charset="0"/>
                <a:ea typeface="Calibri" panose="020F0502020204030204" pitchFamily="34" charset="0"/>
                <a:cs typeface="Times New Roman" panose="02020603050405020304" pitchFamily="18" charset="0"/>
              </a:rPr>
              <a:t>Or you can always contact me at [local Campus Coordinator contact information].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E69F90-08E4-CD44-A69C-C7795922E440}" type="slidenum">
              <a:rPr lang="en-US" smtClean="0"/>
              <a:t>14</a:t>
            </a:fld>
            <a:endParaRPr lang="en-US"/>
          </a:p>
        </p:txBody>
      </p:sp>
    </p:spTree>
    <p:extLst>
      <p:ext uri="{BB962C8B-B14F-4D97-AF65-F5344CB8AC3E}">
        <p14:creationId xmlns:p14="http://schemas.microsoft.com/office/powerpoint/2010/main" val="359780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15</a:t>
            </a:fld>
            <a:endParaRPr lang="en-US"/>
          </a:p>
        </p:txBody>
      </p:sp>
    </p:spTree>
    <p:extLst>
      <p:ext uri="{BB962C8B-B14F-4D97-AF65-F5344CB8AC3E}">
        <p14:creationId xmlns:p14="http://schemas.microsoft.com/office/powerpoint/2010/main" val="171523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 for non-</a:t>
            </a:r>
            <a:r>
              <a:rPr lang="en-US" err="1"/>
              <a:t>OhioLINK</a:t>
            </a:r>
            <a:r>
              <a:rPr lang="en-US"/>
              <a:t> presenters</a:t>
            </a:r>
          </a:p>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2</a:t>
            </a:fld>
            <a:endParaRPr lang="en-US"/>
          </a:p>
        </p:txBody>
      </p:sp>
    </p:spTree>
    <p:extLst>
      <p:ext uri="{BB962C8B-B14F-4D97-AF65-F5344CB8AC3E}">
        <p14:creationId xmlns:p14="http://schemas.microsoft.com/office/powerpoint/2010/main" val="394053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E69F90-08E4-CD44-A69C-C7795922E440}" type="slidenum">
              <a:rPr lang="en-US" smtClean="0"/>
              <a:t>3</a:t>
            </a:fld>
            <a:endParaRPr lang="en-US"/>
          </a:p>
        </p:txBody>
      </p:sp>
    </p:spTree>
    <p:extLst>
      <p:ext uri="{BB962C8B-B14F-4D97-AF65-F5344CB8AC3E}">
        <p14:creationId xmlns:p14="http://schemas.microsoft.com/office/powerpoint/2010/main" val="237368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050" err="1">
                <a:latin typeface="Arial" panose="020B0604020202020204" pitchFamily="34" charset="0"/>
                <a:ea typeface="Calibri" panose="020F0502020204030204" pitchFamily="34" charset="0"/>
              </a:rPr>
              <a:t>OhioLINK</a:t>
            </a:r>
            <a:r>
              <a:rPr lang="en-US" sz="1050">
                <a:latin typeface="Arial" panose="020B0604020202020204" pitchFamily="34" charset="0"/>
                <a:ea typeface="Calibri" panose="020F0502020204030204" pitchFamily="34" charset="0"/>
              </a:rPr>
              <a:t> </a:t>
            </a:r>
            <a:r>
              <a:rPr lang="en-US" sz="1050" err="1">
                <a:latin typeface="Arial" panose="020B0604020202020204" pitchFamily="34" charset="0"/>
                <a:ea typeface="Calibri" panose="020F0502020204030204" pitchFamily="34" charset="0"/>
              </a:rPr>
              <a:t>eTutoring</a:t>
            </a:r>
            <a:r>
              <a:rPr lang="en-US" sz="1050">
                <a:latin typeface="Arial" panose="020B0604020202020204" pitchFamily="34" charset="0"/>
                <a:ea typeface="Calibri" panose="020F0502020204030204" pitchFamily="34" charset="0"/>
              </a:rPr>
              <a:t> offers help for undergraduates from trained tutors on a user-friendly online platform-- </a:t>
            </a:r>
            <a:r>
              <a:rPr lang="en-US" sz="1050" i="1">
                <a:latin typeface="Arial" panose="020B0604020202020204" pitchFamily="34" charset="0"/>
                <a:ea typeface="Calibri" panose="020F0502020204030204" pitchFamily="34" charset="0"/>
              </a:rPr>
              <a:t>at no cost</a:t>
            </a:r>
            <a:r>
              <a:rPr lang="en-US" sz="1050">
                <a:latin typeface="Arial" panose="020B0604020202020204" pitchFamily="34" charset="0"/>
                <a:ea typeface="Calibri" panose="020F0502020204030204" pitchFamily="34" charset="0"/>
              </a:rPr>
              <a:t> </a:t>
            </a:r>
            <a:r>
              <a:rPr lang="en-US" sz="1050" i="1">
                <a:latin typeface="Arial" panose="020B0604020202020204" pitchFamily="34" charset="0"/>
                <a:ea typeface="Calibri" panose="020F0502020204030204" pitchFamily="34" charset="0"/>
              </a:rPr>
              <a:t>to students</a:t>
            </a:r>
            <a:r>
              <a:rPr lang="en-US" sz="1050">
                <a:latin typeface="Arial" panose="020B0604020202020204" pitchFamily="34" charset="0"/>
                <a:ea typeface="Calibri" panose="020F0502020204030204" pitchFamily="34" charset="0"/>
              </a:rPr>
              <a:t>. </a:t>
            </a:r>
          </a:p>
          <a:p>
            <a:pPr lvl="0">
              <a:defRPr/>
            </a:pPr>
            <a:endParaRPr lang="en-US" sz="1050">
              <a:latin typeface="Arial" panose="020B0604020202020204" pitchFamily="34" charset="0"/>
              <a:ea typeface="Calibri" panose="020F0502020204030204" pitchFamily="34" charset="0"/>
              <a:cs typeface="Times New Roman" panose="02020603050405020304" pitchFamily="18" charset="0"/>
            </a:endParaRPr>
          </a:p>
          <a:p>
            <a:pPr lvl="0">
              <a:defRPr/>
            </a:pPr>
            <a:r>
              <a:rPr lang="en-US" err="1">
                <a:latin typeface="Arial" panose="020B0604020202020204" pitchFamily="34" charset="0"/>
                <a:ea typeface="Calibri" panose="020F0502020204030204" pitchFamily="34" charset="0"/>
                <a:cs typeface="Times New Roman" panose="02020603050405020304" pitchFamily="18" charset="0"/>
              </a:rPr>
              <a:t>eTutoring’s</a:t>
            </a:r>
            <a:r>
              <a:rPr lang="en-US">
                <a:latin typeface="Arial" panose="020B0604020202020204" pitchFamily="34" charset="0"/>
                <a:ea typeface="Calibri" panose="020F0502020204030204" pitchFamily="34" charset="0"/>
                <a:cs typeface="Times New Roman" panose="02020603050405020304" pitchFamily="18" charset="0"/>
              </a:rPr>
              <a:t> tutors and writing reviews can be scheduled in the evenings and weekends when our Tutoring Center is closed, so it’s a good supplement to our on-campus services.</a:t>
            </a:r>
          </a:p>
          <a:p>
            <a:pPr lvl="0">
              <a:defRPr/>
            </a:pPr>
            <a:endParaRPr lang="en-US">
              <a:latin typeface="Arial" panose="020B0604020202020204" pitchFamily="34" charset="0"/>
              <a:ea typeface="Calibri" panose="020F0502020204030204" pitchFamily="34" charset="0"/>
              <a:cs typeface="Times New Roman" panose="02020603050405020304" pitchFamily="18" charset="0"/>
            </a:endParaRPr>
          </a:p>
          <a:p>
            <a:pPr lvl="0">
              <a:defRPr/>
            </a:pPr>
            <a:r>
              <a:rPr lang="en-US">
                <a:latin typeface="Arial" panose="020B0604020202020204" pitchFamily="34" charset="0"/>
                <a:ea typeface="Calibri" panose="020F0502020204030204" pitchFamily="34" charset="0"/>
                <a:cs typeface="Times New Roman" panose="02020603050405020304" pitchFamily="18" charset="0"/>
              </a:rPr>
              <a:t>Whether you are struggling in class or just want an A instead of a B! </a:t>
            </a:r>
            <a:r>
              <a:rPr lang="en-US" err="1">
                <a:latin typeface="Arial" panose="020B0604020202020204" pitchFamily="34" charset="0"/>
                <a:ea typeface="Calibri" panose="020F0502020204030204" pitchFamily="34" charset="0"/>
                <a:cs typeface="Times New Roman" panose="02020603050405020304" pitchFamily="18" charset="0"/>
              </a:rPr>
              <a:t>eTutoring</a:t>
            </a:r>
            <a:r>
              <a:rPr lang="en-US">
                <a:latin typeface="Arial" panose="020B0604020202020204" pitchFamily="34" charset="0"/>
                <a:ea typeface="Calibri" panose="020F0502020204030204" pitchFamily="34" charset="0"/>
                <a:cs typeface="Times New Roman" panose="02020603050405020304" pitchFamily="18" charset="0"/>
              </a:rPr>
              <a:t> can help. It doesn’t have to be a long-term commitment. You can make an appointment to meet one-on-one for a</a:t>
            </a:r>
          </a:p>
          <a:p>
            <a:pPr lvl="0">
              <a:defRPr/>
            </a:pPr>
            <a:r>
              <a:rPr lang="en-US">
                <a:latin typeface="Arial" panose="020B0604020202020204" pitchFamily="34" charset="0"/>
                <a:ea typeface="Calibri" panose="020F0502020204030204" pitchFamily="34" charset="0"/>
                <a:cs typeface="Times New Roman" panose="02020603050405020304" pitchFamily="18" charset="0"/>
              </a:rPr>
              <a:t>single time, or schedule a meeting for once a week. Whatever works for you.</a:t>
            </a:r>
          </a:p>
        </p:txBody>
      </p:sp>
      <p:sp>
        <p:nvSpPr>
          <p:cNvPr id="4" name="Slide Number Placeholder 3"/>
          <p:cNvSpPr>
            <a:spLocks noGrp="1"/>
          </p:cNvSpPr>
          <p:nvPr>
            <p:ph type="sldNum" sz="quarter" idx="10"/>
          </p:nvPr>
        </p:nvSpPr>
        <p:spPr/>
        <p:txBody>
          <a:bodyPr/>
          <a:lstStyle/>
          <a:p>
            <a:fld id="{83E69F90-08E4-CD44-A69C-C7795922E440}" type="slidenum">
              <a:rPr lang="en-US" smtClean="0"/>
              <a:t>4</a:t>
            </a:fld>
            <a:endParaRPr lang="en-US"/>
          </a:p>
        </p:txBody>
      </p:sp>
    </p:spTree>
    <p:extLst>
      <p:ext uri="{BB962C8B-B14F-4D97-AF65-F5344CB8AC3E}">
        <p14:creationId xmlns:p14="http://schemas.microsoft.com/office/powerpoint/2010/main" val="356998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5</a:t>
            </a:fld>
            <a:endParaRPr lang="en-US"/>
          </a:p>
        </p:txBody>
      </p:sp>
    </p:spTree>
    <p:extLst>
      <p:ext uri="{BB962C8B-B14F-4D97-AF65-F5344CB8AC3E}">
        <p14:creationId xmlns:p14="http://schemas.microsoft.com/office/powerpoint/2010/main" val="87872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effectLst/>
                <a:latin typeface="Arial" panose="020B0604020202020204" pitchFamily="34" charset="0"/>
                <a:ea typeface="Calibri" panose="020F0502020204030204" pitchFamily="34" charset="0"/>
              </a:rPr>
              <a:t>We know that instructors want their students to do well and meet course learning objectives. </a:t>
            </a:r>
            <a:r>
              <a:rPr lang="en-US" sz="1050" b="0" i="0">
                <a:effectLst/>
                <a:latin typeface="Arial" panose="020B0604020202020204" pitchFamily="34" charset="0"/>
                <a:ea typeface="Calibri" panose="020F0502020204030204" pitchFamily="34" charset="0"/>
                <a:cs typeface="Times New Roman" panose="02020603050405020304" pitchFamily="18" charset="0"/>
              </a:rPr>
              <a:t>You can play an important role in introducing this service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a:effectLst/>
                <a:latin typeface="Arial" panose="020B0604020202020204" pitchFamily="34" charset="0"/>
                <a:ea typeface="Calibri" panose="020F0502020204030204" pitchFamily="34" charset="0"/>
                <a:cs typeface="Times New Roman" panose="02020603050405020304" pitchFamily="18" charset="0"/>
              </a:rPr>
              <a:t>Of course, students don’t have to be struggling with the material. Some may just want to achieve an A instead of a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err="1">
                <a:effectLst/>
                <a:latin typeface="Arial" panose="020B0604020202020204" pitchFamily="34" charset="0"/>
                <a:ea typeface="Calibri" panose="020F0502020204030204" pitchFamily="34" charset="0"/>
              </a:rPr>
              <a:t>OhioLINK</a:t>
            </a:r>
            <a:r>
              <a:rPr lang="en-US" sz="1050">
                <a:effectLst/>
                <a:latin typeface="Arial" panose="020B0604020202020204" pitchFamily="34" charset="0"/>
                <a:ea typeface="Calibri" panose="020F0502020204030204" pitchFamily="34" charset="0"/>
              </a:rPr>
              <a:t> </a:t>
            </a:r>
            <a:r>
              <a:rPr lang="en-US" sz="1050" err="1">
                <a:effectLst/>
                <a:latin typeface="Arial" panose="020B0604020202020204" pitchFamily="34" charset="0"/>
                <a:ea typeface="Calibri" panose="020F0502020204030204" pitchFamily="34" charset="0"/>
              </a:rPr>
              <a:t>eTutoring</a:t>
            </a:r>
            <a:r>
              <a:rPr lang="en-US" sz="1050">
                <a:effectLst/>
                <a:latin typeface="Arial" panose="020B0604020202020204" pitchFamily="34" charset="0"/>
                <a:ea typeface="Calibri" panose="020F0502020204030204" pitchFamily="34" charset="0"/>
              </a:rPr>
              <a:t> offers assistance for undergraduates from trained tutors on a user-friendly online platform-- </a:t>
            </a:r>
            <a:r>
              <a:rPr lang="en-US" sz="1050" i="1">
                <a:effectLst/>
                <a:latin typeface="Arial" panose="020B0604020202020204" pitchFamily="34" charset="0"/>
                <a:ea typeface="Calibri" panose="020F0502020204030204" pitchFamily="34" charset="0"/>
              </a:rPr>
              <a:t>at no cost</a:t>
            </a:r>
            <a:r>
              <a:rPr lang="en-US" sz="1050">
                <a:effectLst/>
                <a:latin typeface="Arial" panose="020B0604020202020204" pitchFamily="34" charset="0"/>
                <a:ea typeface="Calibri" panose="020F0502020204030204" pitchFamily="34" charset="0"/>
              </a:rPr>
              <a:t> </a:t>
            </a:r>
            <a:r>
              <a:rPr lang="en-US" sz="1050" i="1">
                <a:effectLst/>
                <a:latin typeface="Arial" panose="020B0604020202020204" pitchFamily="34" charset="0"/>
                <a:ea typeface="Calibri" panose="020F0502020204030204" pitchFamily="34" charset="0"/>
              </a:rPr>
              <a:t>to students</a:t>
            </a:r>
            <a:r>
              <a:rPr lang="en-US" sz="1050">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err="1">
                <a:effectLst/>
                <a:latin typeface="Arial" panose="020B0604020202020204" pitchFamily="34" charset="0"/>
                <a:ea typeface="Calibri" panose="020F0502020204030204" pitchFamily="34" charset="0"/>
                <a:cs typeface="Times New Roman" panose="02020603050405020304" pitchFamily="18" charset="0"/>
              </a:rPr>
              <a:t>eTutoring’s</a:t>
            </a:r>
            <a:r>
              <a:rPr lang="en-US" sz="1200" b="0" i="0">
                <a:effectLst/>
                <a:latin typeface="Arial" panose="020B0604020202020204" pitchFamily="34" charset="0"/>
                <a:ea typeface="Calibri" panose="020F0502020204030204" pitchFamily="34" charset="0"/>
                <a:cs typeface="Times New Roman" panose="02020603050405020304" pitchFamily="18" charset="0"/>
              </a:rPr>
              <a:t> services can be scheduled in the evenings and weekends when our Tutoring Center is usually closed, so it’s an easy way for students to supplement our on-campus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err="1">
                <a:effectLst/>
                <a:latin typeface="Arial" panose="020B0604020202020204" pitchFamily="34" charset="0"/>
                <a:ea typeface="Calibri" panose="020F0502020204030204" pitchFamily="34" charset="0"/>
                <a:cs typeface="Times New Roman" panose="02020603050405020304" pitchFamily="18" charset="0"/>
              </a:rPr>
              <a:t>eTutoring</a:t>
            </a:r>
            <a:r>
              <a:rPr lang="en-US" sz="1200" b="0" i="0">
                <a:effectLst/>
                <a:latin typeface="Arial" panose="020B0604020202020204" pitchFamily="34" charset="0"/>
                <a:ea typeface="Calibri" panose="020F0502020204030204" pitchFamily="34" charset="0"/>
                <a:cs typeface="Times New Roman" panose="02020603050405020304" pitchFamily="18" charset="0"/>
              </a:rPr>
              <a:t> has found that they have a lot of non-traditional students that work with them: commuters, CC+, newly “back to school” after many years in the workforce,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Arial" panose="020B0604020202020204" pitchFamily="34" charset="0"/>
                <a:ea typeface="Calibri" panose="020F0502020204030204" pitchFamily="34" charset="0"/>
                <a:cs typeface="Times New Roman" panose="02020603050405020304" pitchFamily="18" charset="0"/>
              </a:rPr>
              <a:t>It doesn’t have to be a long-term commitment. Students can make an appointment to meet for a single time, or schedule for once a week. Whatever works for them.</a:t>
            </a:r>
          </a:p>
        </p:txBody>
      </p:sp>
      <p:sp>
        <p:nvSpPr>
          <p:cNvPr id="4" name="Slide Number Placeholder 3"/>
          <p:cNvSpPr>
            <a:spLocks noGrp="1"/>
          </p:cNvSpPr>
          <p:nvPr>
            <p:ph type="sldNum" sz="quarter" idx="10"/>
          </p:nvPr>
        </p:nvSpPr>
        <p:spPr/>
        <p:txBody>
          <a:bodyPr/>
          <a:lstStyle/>
          <a:p>
            <a:fld id="{83E69F90-08E4-CD44-A69C-C7795922E440}" type="slidenum">
              <a:rPr lang="en-US" smtClean="0"/>
              <a:t>6</a:t>
            </a:fld>
            <a:endParaRPr lang="en-US"/>
          </a:p>
        </p:txBody>
      </p:sp>
    </p:spTree>
    <p:extLst>
      <p:ext uri="{BB962C8B-B14F-4D97-AF65-F5344CB8AC3E}">
        <p14:creationId xmlns:p14="http://schemas.microsoft.com/office/powerpoint/2010/main" val="224071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a:effectLst/>
                <a:latin typeface="Arial" panose="020B0604020202020204" pitchFamily="34" charset="0"/>
                <a:ea typeface="Calibri" panose="020F0502020204030204" pitchFamily="34" charset="0"/>
                <a:cs typeface="Times New Roman" panose="02020603050405020304" pitchFamily="18" charset="0"/>
              </a:rPr>
              <a:t>Since 2010, </a:t>
            </a:r>
            <a:r>
              <a:rPr lang="en-US" sz="1050" err="1">
                <a:effectLst/>
                <a:latin typeface="Arial" panose="020B0604020202020204" pitchFamily="34" charset="0"/>
                <a:ea typeface="Calibri" panose="020F0502020204030204" pitchFamily="34" charset="0"/>
                <a:cs typeface="Times New Roman" panose="02020603050405020304" pitchFamily="18" charset="0"/>
              </a:rPr>
              <a:t>eTutoring</a:t>
            </a:r>
            <a:r>
              <a:rPr lang="en-US" sz="1050">
                <a:effectLst/>
                <a:latin typeface="Arial" panose="020B0604020202020204" pitchFamily="34" charset="0"/>
                <a:ea typeface="Calibri" panose="020F0502020204030204" pitchFamily="34" charset="0"/>
                <a:cs typeface="Times New Roman" panose="02020603050405020304" pitchFamily="18" charset="0"/>
              </a:rPr>
              <a:t> </a:t>
            </a:r>
            <a:r>
              <a:rPr lang="en-US" sz="1200" b="0" i="0">
                <a:effectLst/>
                <a:latin typeface="Arial" panose="020B0604020202020204" pitchFamily="34" charset="0"/>
                <a:ea typeface="Calibri" panose="020F0502020204030204" pitchFamily="34" charset="0"/>
                <a:cs typeface="Times New Roman" panose="02020603050405020304" pitchFamily="18" charset="0"/>
              </a:rPr>
              <a:t>has helped 30,000 Ohio college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Arial" panose="020B0604020202020204" pitchFamily="34" charset="0"/>
                <a:ea typeface="Calibri" panose="020F0502020204030204" pitchFamily="34" charset="0"/>
                <a:cs typeface="Times New Roman" panose="02020603050405020304" pitchFamily="18" charset="0"/>
              </a:rPr>
              <a:t>This year there are 20 2- and 4-year colleges participating, and we’re one of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Arial" panose="020B0604020202020204" pitchFamily="34" charset="0"/>
                <a:ea typeface="Calibri" panose="020F0502020204030204" pitchFamily="34" charset="0"/>
                <a:cs typeface="Times New Roman" panose="02020603050405020304" pitchFamily="18" charset="0"/>
              </a:rPr>
              <a:t>You are probably already familiar with </a:t>
            </a:r>
            <a:r>
              <a:rPr lang="en-US" sz="1200" b="0" i="0" err="1">
                <a:effectLst/>
                <a:latin typeface="Arial" panose="020B0604020202020204" pitchFamily="34" charset="0"/>
                <a:ea typeface="Calibri" panose="020F0502020204030204" pitchFamily="34" charset="0"/>
                <a:cs typeface="Times New Roman" panose="02020603050405020304" pitchFamily="18" charset="0"/>
              </a:rPr>
              <a:t>OhioLINK</a:t>
            </a:r>
            <a:r>
              <a:rPr lang="en-US" sz="1200" b="0" i="0">
                <a:effectLst/>
                <a:latin typeface="Arial" panose="020B0604020202020204" pitchFamily="34" charset="0"/>
                <a:ea typeface="Calibri" panose="020F0502020204030204" pitchFamily="34" charset="0"/>
                <a:cs typeface="Times New Roman" panose="02020603050405020304" pitchFamily="18" charset="0"/>
              </a:rPr>
              <a:t> from the library. </a:t>
            </a:r>
            <a:r>
              <a:rPr lang="en-US" sz="1200" b="0" i="0" err="1">
                <a:effectLst/>
                <a:latin typeface="Arial" panose="020B0604020202020204" pitchFamily="34" charset="0"/>
                <a:ea typeface="Calibri" panose="020F0502020204030204" pitchFamily="34" charset="0"/>
                <a:cs typeface="Times New Roman" panose="02020603050405020304" pitchFamily="18" charset="0"/>
              </a:rPr>
              <a:t>OhioLINK</a:t>
            </a:r>
            <a:r>
              <a:rPr lang="en-US" sz="1200" b="0" i="0">
                <a:effectLst/>
                <a:latin typeface="Arial" panose="020B0604020202020204" pitchFamily="34" charset="0"/>
                <a:ea typeface="Calibri" panose="020F0502020204030204" pitchFamily="34" charset="0"/>
                <a:cs typeface="Times New Roman" panose="02020603050405020304" pitchFamily="18" charset="0"/>
              </a:rPr>
              <a:t> is best known as Ohio’s academic library consortium, however, it is part of the Ohio Dept. of Higher Education. And ODHE’s charter is to </a:t>
            </a:r>
            <a:r>
              <a:rPr lang="en-US" sz="1200">
                <a:effectLst/>
                <a:latin typeface="Arial" panose="020B0604020202020204" pitchFamily="34" charset="0"/>
                <a:ea typeface="Calibri" panose="020F0502020204030204" pitchFamily="34" charset="0"/>
                <a:cs typeface="Times New Roman" panose="02020603050405020304" pitchFamily="18" charset="0"/>
              </a:rPr>
              <a:t>help students pursue post-secondary education and strengthen their college performance.</a:t>
            </a:r>
            <a:endParaRPr lang="en-US" sz="1200" b="0" i="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E69F90-08E4-CD44-A69C-C7795922E440}" type="slidenum">
              <a:rPr lang="en-US" smtClean="0"/>
              <a:t>7</a:t>
            </a:fld>
            <a:endParaRPr lang="en-US"/>
          </a:p>
        </p:txBody>
      </p:sp>
    </p:spTree>
    <p:extLst>
      <p:ext uri="{BB962C8B-B14F-4D97-AF65-F5344CB8AC3E}">
        <p14:creationId xmlns:p14="http://schemas.microsoft.com/office/powerpoint/2010/main" val="99239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69F90-08E4-CD44-A69C-C7795922E440}" type="slidenum">
              <a:rPr lang="en-US" smtClean="0"/>
              <a:t>8</a:t>
            </a:fld>
            <a:endParaRPr lang="en-US"/>
          </a:p>
        </p:txBody>
      </p:sp>
    </p:spTree>
    <p:extLst>
      <p:ext uri="{BB962C8B-B14F-4D97-AF65-F5344CB8AC3E}">
        <p14:creationId xmlns:p14="http://schemas.microsoft.com/office/powerpoint/2010/main" val="103789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schemeClr>
                </a:solidFill>
              </a:rPr>
              <a:t>Unlike our on-campus tutors, who tutor by course, </a:t>
            </a:r>
            <a:r>
              <a:rPr lang="en-US" sz="1200" err="1">
                <a:solidFill>
                  <a:schemeClr val="tx1">
                    <a:lumMod val="50000"/>
                  </a:schemeClr>
                </a:solidFill>
              </a:rPr>
              <a:t>eTutoring</a:t>
            </a:r>
            <a:r>
              <a:rPr lang="en-US" sz="1200">
                <a:solidFill>
                  <a:schemeClr val="tx1">
                    <a:lumMod val="50000"/>
                  </a:schemeClr>
                </a:solidFill>
              </a:rPr>
              <a:t> tutors are knowledgeable about a subject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rPr>
              <a:t>Some of the tutors teach on our campus and some come from the other schools among the 20 participating institutions. </a:t>
            </a:r>
            <a:r>
              <a:rPr lang="en-US" sz="1200">
                <a:solidFill>
                  <a:schemeClr val="tx1">
                    <a:lumMod val="50000"/>
                  </a:schemeClr>
                </a:solidFill>
              </a:rPr>
              <a:t>Some are exceptional students. Others are retired professionals who want to “give back” to students studying in their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effectLst/>
                <a:latin typeface="Arial" panose="020B0604020202020204" pitchFamily="34" charset="0"/>
                <a:ea typeface="Calibri" panose="020F0502020204030204" pitchFamily="34" charset="0"/>
              </a:rPr>
              <a:t>All</a:t>
            </a:r>
            <a:r>
              <a:rPr lang="en-US" sz="1200">
                <a:effectLst/>
                <a:latin typeface="Arial" panose="020B0604020202020204" pitchFamily="34" charset="0"/>
                <a:ea typeface="Calibri" panose="020F0502020204030204" pitchFamily="34" charset="0"/>
              </a:rPr>
              <a:t> know their subject areas and have completed rigorous online </a:t>
            </a:r>
            <a:r>
              <a:rPr lang="en-US" sz="1200" err="1">
                <a:effectLst/>
                <a:latin typeface="Arial" panose="020B0604020202020204" pitchFamily="34" charset="0"/>
                <a:ea typeface="Calibri" panose="020F0502020204030204" pitchFamily="34" charset="0"/>
              </a:rPr>
              <a:t>eTutoring</a:t>
            </a:r>
            <a:r>
              <a:rPr lang="en-US" sz="1200">
                <a:effectLst/>
                <a:latin typeface="Arial" panose="020B0604020202020204" pitchFamily="34" charset="0"/>
                <a:ea typeface="Calibri" panose="020F0502020204030204" pitchFamily="34" charset="0"/>
              </a:rPr>
              <a:t>-specific training before being placed on the </a:t>
            </a:r>
            <a:r>
              <a:rPr lang="en-US" sz="1200" err="1">
                <a:effectLst/>
                <a:latin typeface="Arial" panose="020B0604020202020204" pitchFamily="34" charset="0"/>
                <a:ea typeface="Calibri" panose="020F0502020204030204" pitchFamily="34" charset="0"/>
              </a:rPr>
              <a:t>eTutoring</a:t>
            </a:r>
            <a:r>
              <a:rPr lang="en-US" sz="1200">
                <a:effectLst/>
                <a:latin typeface="Arial" panose="020B0604020202020204" pitchFamily="34" charset="0"/>
                <a:ea typeface="Calibri" panose="020F0502020204030204" pitchFamily="34" charset="0"/>
              </a:rPr>
              <a:t> schedule. </a:t>
            </a:r>
            <a:endParaRPr lang="en-US" sz="1200">
              <a:solidFill>
                <a:schemeClr val="tx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lumMod val="50000"/>
                </a:schemeClr>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rPr>
              <a:t>For some subjects, there are many tutors and for others there may be only a single tutor available. (for example, there is only one Chemistry tutor, who happens to be based at Lourdes University). </a:t>
            </a:r>
            <a:endParaRPr lang="en-US" sz="1200">
              <a:solidFill>
                <a:schemeClr val="tx1">
                  <a:lumMod val="50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69F90-08E4-CD44-A69C-C7795922E4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291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pattFill prst="wdUpDiag">
            <a:fgClr>
              <a:srgbClr val="7C7FAB"/>
            </a:fgClr>
            <a:bgClr>
              <a:srgbClr val="6E7C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4"/>
          <p:cNvSpPr>
            <a:spLocks noGrp="1"/>
          </p:cNvSpPr>
          <p:nvPr>
            <p:ph type="dt" sz="half" idx="10"/>
          </p:nvPr>
        </p:nvSpPr>
        <p:spPr>
          <a:xfrm>
            <a:off x="1506510" y="6356350"/>
            <a:ext cx="2743200" cy="365125"/>
          </a:xfrm>
          <a:prstGeom prst="rect">
            <a:avLst/>
          </a:prstGeom>
        </p:spPr>
        <p:txBody>
          <a:bodyPr/>
          <a:lstStyle>
            <a:lvl1pPr>
              <a:defRPr sz="1000">
                <a:solidFill>
                  <a:schemeClr val="bg1"/>
                </a:solidFill>
              </a:defRPr>
            </a:lvl1pPr>
          </a:lstStyle>
          <a:p>
            <a:fld id="{CC0D6DAB-6E83-664C-864A-C130BFA68721}" type="datetime1">
              <a:rPr lang="en-US" smtClean="0"/>
              <a:pPr/>
              <a:t>8/2/23</a:t>
            </a:fld>
            <a:endParaRPr lang="en-US"/>
          </a:p>
        </p:txBody>
      </p:sp>
      <p:sp>
        <p:nvSpPr>
          <p:cNvPr id="12"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solidFill>
                  <a:schemeClr val="bg1"/>
                </a:solidFill>
              </a:defRPr>
            </a:lvl1pPr>
          </a:lstStyle>
          <a:p>
            <a:fld id="{07C1FFC2-478D-7440-ACF4-8CF0E46027E5}" type="slidenum">
              <a:rPr lang="en-US" smtClean="0"/>
              <a:pPr/>
              <a:t>‹#›</a:t>
            </a:fld>
            <a:endParaRPr lang="en-US"/>
          </a:p>
        </p:txBody>
      </p:sp>
      <p:pic>
        <p:nvPicPr>
          <p:cNvPr id="5" name="Picture 4">
            <a:extLst>
              <a:ext uri="{FF2B5EF4-FFF2-40B4-BE49-F238E27FC236}">
                <a16:creationId xmlns:a16="http://schemas.microsoft.com/office/drawing/2014/main" id="{3A85DEB4-D3E3-6342-BB64-D359EF8BEDFC}"/>
              </a:ext>
            </a:extLst>
          </p:cNvPr>
          <p:cNvPicPr>
            <a:picLocks noChangeAspect="1"/>
          </p:cNvPicPr>
          <p:nvPr userDrawn="1"/>
        </p:nvPicPr>
        <p:blipFill>
          <a:blip r:embed="rId2"/>
          <a:stretch>
            <a:fillRect/>
          </a:stretch>
        </p:blipFill>
        <p:spPr>
          <a:xfrm>
            <a:off x="10809382" y="6176963"/>
            <a:ext cx="575978" cy="575978"/>
          </a:xfrm>
          <a:prstGeom prst="rect">
            <a:avLst/>
          </a:prstGeom>
        </p:spPr>
      </p:pic>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a:t>Click to edit Master title style</a:t>
            </a:r>
          </a:p>
        </p:txBody>
      </p:sp>
      <p:sp>
        <p:nvSpPr>
          <p:cNvPr id="3" name="Vertical Text Placeholder 2"/>
          <p:cNvSpPr>
            <a:spLocks noGrp="1"/>
          </p:cNvSpPr>
          <p:nvPr>
            <p:ph type="body" orient="vert" idx="1"/>
          </p:nvPr>
        </p:nvSpPr>
        <p:spPr>
          <a:xfrm>
            <a:off x="1506511" y="1825625"/>
            <a:ext cx="9178978"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8D52464B-38FB-D747-B2F4-3C13F6288C8C}" type="datetime1">
              <a:rPr lang="en-US" smtClean="0"/>
              <a:t>8/2/23</a:t>
            </a:fld>
            <a:endParaRPr lang="en-US"/>
          </a:p>
        </p:txBody>
      </p:sp>
      <p:sp>
        <p:nvSpPr>
          <p:cNvPr id="8"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154038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948097" cy="5811838"/>
          </a:xfrm>
        </p:spPr>
        <p:txBody>
          <a:bodyPr vert="eaVert"/>
          <a:lstStyle>
            <a:lvl1pPr>
              <a:defRPr b="1">
                <a:solidFill>
                  <a:srgbClr val="F6BE00"/>
                </a:solidFill>
              </a:defRPr>
            </a:lvl1pPr>
          </a:lstStyle>
          <a:p>
            <a:r>
              <a:rPr lang="en-US"/>
              <a:t>Click to edit Master title style</a:t>
            </a:r>
          </a:p>
        </p:txBody>
      </p:sp>
      <p:sp>
        <p:nvSpPr>
          <p:cNvPr id="3" name="Vertical Text Placeholder 2"/>
          <p:cNvSpPr>
            <a:spLocks noGrp="1"/>
          </p:cNvSpPr>
          <p:nvPr>
            <p:ph type="body" orient="vert" idx="1"/>
          </p:nvPr>
        </p:nvSpPr>
        <p:spPr>
          <a:xfrm>
            <a:off x="1506510" y="365125"/>
            <a:ext cx="706599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A9E6C22C-1835-2147-81AE-02D15468771F}" type="datetime1">
              <a:rPr lang="en-US" smtClean="0"/>
              <a:t>8/2/23</a:t>
            </a:fld>
            <a:endParaRPr lang="en-US"/>
          </a:p>
        </p:txBody>
      </p:sp>
      <p:sp>
        <p:nvSpPr>
          <p:cNvPr id="8"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30408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12188952"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a:t>Click to edit Master title style</a:t>
            </a:r>
          </a:p>
        </p:txBody>
      </p:sp>
      <p:sp>
        <p:nvSpPr>
          <p:cNvPr id="3" name="Content Placeholder 2"/>
          <p:cNvSpPr>
            <a:spLocks noGrp="1"/>
          </p:cNvSpPr>
          <p:nvPr>
            <p:ph idx="1"/>
          </p:nvPr>
        </p:nvSpPr>
        <p:spPr>
          <a:xfrm>
            <a:off x="1506511" y="1825625"/>
            <a:ext cx="917897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a:xfrm>
            <a:off x="1506510" y="6356350"/>
            <a:ext cx="2743200" cy="365125"/>
          </a:xfrm>
          <a:prstGeom prst="rect">
            <a:avLst/>
          </a:prstGeom>
        </p:spPr>
        <p:txBody>
          <a:bodyPr/>
          <a:lstStyle>
            <a:lvl1pPr>
              <a:defRPr sz="1000">
                <a:solidFill>
                  <a:schemeClr val="tx1"/>
                </a:solidFill>
              </a:defRPr>
            </a:lvl1pPr>
          </a:lstStyle>
          <a:p>
            <a:fld id="{00B11BF9-A378-614F-A729-C509FF7849F4}" type="datetime1">
              <a:rPr lang="en-US" smtClean="0"/>
              <a:pPr/>
              <a:t>8/2/23</a:t>
            </a:fld>
            <a:endParaRPr lang="en-US"/>
          </a:p>
        </p:txBody>
      </p:sp>
      <p:sp>
        <p:nvSpPr>
          <p:cNvPr id="10"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pic>
        <p:nvPicPr>
          <p:cNvPr id="11" name="Picture 10">
            <a:extLst>
              <a:ext uri="{FF2B5EF4-FFF2-40B4-BE49-F238E27FC236}">
                <a16:creationId xmlns:a16="http://schemas.microsoft.com/office/drawing/2014/main" id="{7AB8760D-D21E-F647-9967-63B0AB46403B}"/>
              </a:ext>
            </a:extLst>
          </p:cNvPr>
          <p:cNvPicPr>
            <a:picLocks noChangeAspect="1"/>
          </p:cNvPicPr>
          <p:nvPr userDrawn="1"/>
        </p:nvPicPr>
        <p:blipFill>
          <a:blip r:embed="rId2"/>
          <a:stretch>
            <a:fillRect/>
          </a:stretch>
        </p:blipFill>
        <p:spPr>
          <a:xfrm>
            <a:off x="10809382" y="6176963"/>
            <a:ext cx="575978" cy="57597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12188952"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p:cNvSpPr>
            <a:spLocks noGrp="1"/>
          </p:cNvSpPr>
          <p:nvPr>
            <p:ph type="title"/>
          </p:nvPr>
        </p:nvSpPr>
        <p:spPr>
          <a:xfrm>
            <a:off x="1506510" y="365125"/>
            <a:ext cx="9178980" cy="1325563"/>
          </a:xfrm>
        </p:spPr>
        <p:txBody>
          <a:bodyPr/>
          <a:lstStyle>
            <a:lvl1pPr>
              <a:defRPr b="1">
                <a:solidFill>
                  <a:srgbClr val="F6BE00"/>
                </a:solidFill>
              </a:defRPr>
            </a:lvl1pPr>
          </a:lstStyle>
          <a:p>
            <a:r>
              <a:rPr lang="en-US"/>
              <a:t>Click to edit Master title style</a:t>
            </a:r>
          </a:p>
        </p:txBody>
      </p:sp>
      <p:sp>
        <p:nvSpPr>
          <p:cNvPr id="8" name="Content Placeholder 2"/>
          <p:cNvSpPr>
            <a:spLocks noGrp="1"/>
          </p:cNvSpPr>
          <p:nvPr>
            <p:ph sz="half" idx="1"/>
          </p:nvPr>
        </p:nvSpPr>
        <p:spPr>
          <a:xfrm>
            <a:off x="1506510" y="1825625"/>
            <a:ext cx="435464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6325849" y="1825625"/>
            <a:ext cx="435964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7F19E1DC-2255-3A40-99A0-9B446F57A7E2}" type="datetime1">
              <a:rPr lang="en-US" smtClean="0"/>
              <a:t>8/2/23</a:t>
            </a:fld>
            <a:endParaRPr lang="en-US"/>
          </a:p>
        </p:txBody>
      </p:sp>
      <p:sp>
        <p:nvSpPr>
          <p:cNvPr id="12"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pic>
        <p:nvPicPr>
          <p:cNvPr id="13" name="Picture 12">
            <a:extLst>
              <a:ext uri="{FF2B5EF4-FFF2-40B4-BE49-F238E27FC236}">
                <a16:creationId xmlns:a16="http://schemas.microsoft.com/office/drawing/2014/main" id="{F2595B4E-F0AD-7F42-A86B-825B113B6450}"/>
              </a:ext>
            </a:extLst>
          </p:cNvPr>
          <p:cNvPicPr>
            <a:picLocks noChangeAspect="1"/>
          </p:cNvPicPr>
          <p:nvPr userDrawn="1"/>
        </p:nvPicPr>
        <p:blipFill>
          <a:blip r:embed="rId2"/>
          <a:stretch>
            <a:fillRect/>
          </a:stretch>
        </p:blipFill>
        <p:spPr>
          <a:xfrm>
            <a:off x="10809382" y="6176963"/>
            <a:ext cx="575978" cy="57597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12188952" cy="6858000"/>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a:t>Click to edit Master title style</a:t>
            </a:r>
          </a:p>
        </p:txBody>
      </p:sp>
      <p:sp>
        <p:nvSpPr>
          <p:cNvPr id="8"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17A5D18F-5A9D-9A48-B20F-C5969433B93C}" type="datetime1">
              <a:rPr lang="en-US" smtClean="0"/>
              <a:t>8/2/23</a:t>
            </a:fld>
            <a:endParaRPr lang="en-US"/>
          </a:p>
        </p:txBody>
      </p:sp>
      <p:sp>
        <p:nvSpPr>
          <p:cNvPr id="9"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pic>
        <p:nvPicPr>
          <p:cNvPr id="10" name="Picture 9">
            <a:extLst>
              <a:ext uri="{FF2B5EF4-FFF2-40B4-BE49-F238E27FC236}">
                <a16:creationId xmlns:a16="http://schemas.microsoft.com/office/drawing/2014/main" id="{F49DA553-6AEA-264C-93AB-0CEF4EE67CFA}"/>
              </a:ext>
            </a:extLst>
          </p:cNvPr>
          <p:cNvPicPr>
            <a:picLocks noChangeAspect="1"/>
          </p:cNvPicPr>
          <p:nvPr userDrawn="1"/>
        </p:nvPicPr>
        <p:blipFill>
          <a:blip r:embed="rId2"/>
          <a:stretch>
            <a:fillRect/>
          </a:stretch>
        </p:blipFill>
        <p:spPr>
          <a:xfrm>
            <a:off x="10809382" y="6176963"/>
            <a:ext cx="575978" cy="575978"/>
          </a:xfrm>
          <a:prstGeom prst="rect">
            <a:avLst/>
          </a:prstGeom>
        </p:spPr>
      </p:pic>
    </p:spTree>
    <p:extLst>
      <p:ext uri="{BB962C8B-B14F-4D97-AF65-F5344CB8AC3E}">
        <p14:creationId xmlns:p14="http://schemas.microsoft.com/office/powerpoint/2010/main" val="11025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350" y="0"/>
            <a:ext cx="12192000" cy="4404476"/>
          </a:xfrm>
          <a:prstGeom prst="rect">
            <a:avLst/>
          </a:prstGeom>
          <a:pattFill prst="wdUpDiag">
            <a:fgClr>
              <a:srgbClr val="7C7FAB"/>
            </a:fgClr>
            <a:bgClr>
              <a:srgbClr val="6E7C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816887" y="1872899"/>
            <a:ext cx="6435119" cy="533968"/>
          </a:xfrm>
        </p:spPr>
        <p:txBody>
          <a:bodyPr>
            <a:noAutofit/>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sp>
        <p:nvSpPr>
          <p:cNvPr id="9" name="Picture Placeholder 2"/>
          <p:cNvSpPr>
            <a:spLocks noGrp="1" noChangeAspect="1"/>
          </p:cNvSpPr>
          <p:nvPr>
            <p:ph type="pic" idx="10"/>
          </p:nvPr>
        </p:nvSpPr>
        <p:spPr>
          <a:xfrm>
            <a:off x="2121966" y="1353235"/>
            <a:ext cx="2286000" cy="2286000"/>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2"/>
          <p:cNvSpPr>
            <a:spLocks noGrp="1"/>
          </p:cNvSpPr>
          <p:nvPr>
            <p:ph type="body" idx="11" hasCustomPrompt="1"/>
          </p:nvPr>
        </p:nvSpPr>
        <p:spPr>
          <a:xfrm>
            <a:off x="4816887" y="2403842"/>
            <a:ext cx="6435120" cy="533968"/>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Title(s)</a:t>
            </a:r>
          </a:p>
        </p:txBody>
      </p:sp>
      <p:sp>
        <p:nvSpPr>
          <p:cNvPr id="11" name="Text Placeholder 2"/>
          <p:cNvSpPr>
            <a:spLocks noGrp="1"/>
          </p:cNvSpPr>
          <p:nvPr>
            <p:ph type="body" idx="12" hasCustomPrompt="1"/>
          </p:nvPr>
        </p:nvSpPr>
        <p:spPr>
          <a:xfrm>
            <a:off x="2121966" y="5285154"/>
            <a:ext cx="9130040" cy="533968"/>
          </a:xfrm>
        </p:spPr>
        <p:txBody>
          <a:bodyPr>
            <a:noAutofit/>
          </a:bodyPr>
          <a:lstStyle>
            <a:lvl1pPr marL="0" indent="0">
              <a:buNone/>
              <a:defRPr sz="2400" baseline="0">
                <a:solidFill>
                  <a:srgbClr val="6C6C6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“Quote or favorite quote…</a:t>
            </a:r>
          </a:p>
        </p:txBody>
      </p:sp>
      <p:sp>
        <p:nvSpPr>
          <p:cNvPr id="12" name="Rectangle 11"/>
          <p:cNvSpPr>
            <a:spLocks noChangeAspect="1"/>
          </p:cNvSpPr>
          <p:nvPr userDrawn="1"/>
        </p:nvSpPr>
        <p:spPr>
          <a:xfrm rot="2700000">
            <a:off x="2822707" y="3828614"/>
            <a:ext cx="914400" cy="914400"/>
          </a:xfrm>
          <a:prstGeom prst="rect">
            <a:avLst/>
          </a:prstGeom>
          <a:pattFill prst="wdUpDiag">
            <a:fgClr>
              <a:srgbClr val="7C7FAB"/>
            </a:fgClr>
            <a:bgClr>
              <a:srgbClr val="6E7CA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p:cNvSpPr>
            <a:spLocks noGrp="1"/>
          </p:cNvSpPr>
          <p:nvPr>
            <p:ph type="dt" sz="half" idx="13"/>
          </p:nvPr>
        </p:nvSpPr>
        <p:spPr>
          <a:xfrm>
            <a:off x="1506510" y="6356350"/>
            <a:ext cx="2743200" cy="365125"/>
          </a:xfrm>
          <a:prstGeom prst="rect">
            <a:avLst/>
          </a:prstGeom>
        </p:spPr>
        <p:txBody>
          <a:bodyPr/>
          <a:lstStyle>
            <a:lvl1pPr>
              <a:defRPr sz="1000"/>
            </a:lvl1pPr>
          </a:lstStyle>
          <a:p>
            <a:fld id="{CC0D6DAB-6E83-664C-864A-C130BFA68721}" type="datetime1">
              <a:rPr lang="en-US" smtClean="0"/>
              <a:t>8/2/23</a:t>
            </a:fld>
            <a:endParaRPr lang="en-US"/>
          </a:p>
        </p:txBody>
      </p:sp>
      <p:sp>
        <p:nvSpPr>
          <p:cNvPr id="15" name="Slide Number Placeholder 6"/>
          <p:cNvSpPr>
            <a:spLocks noGrp="1"/>
          </p:cNvSpPr>
          <p:nvPr>
            <p:ph type="sldNum" sz="quarter" idx="14"/>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102520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a:t>Click to edit Master title style</a:t>
            </a:r>
          </a:p>
        </p:txBody>
      </p:sp>
      <p:sp>
        <p:nvSpPr>
          <p:cNvPr id="3" name="Content Placeholder 2"/>
          <p:cNvSpPr>
            <a:spLocks noGrp="1"/>
          </p:cNvSpPr>
          <p:nvPr>
            <p:ph idx="1"/>
          </p:nvPr>
        </p:nvSpPr>
        <p:spPr>
          <a:xfrm>
            <a:off x="1506511" y="1825625"/>
            <a:ext cx="9178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CC0D6DAB-6E83-664C-864A-C130BFA68721}" type="datetime1">
              <a:rPr lang="en-US" smtClean="0"/>
              <a:t>8/2/23</a:t>
            </a:fld>
            <a:endParaRPr lang="en-US"/>
          </a:p>
        </p:txBody>
      </p:sp>
      <p:sp>
        <p:nvSpPr>
          <p:cNvPr id="8"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
        <p:nvSpPr>
          <p:cNvPr id="4" name="TextBox 3">
            <a:extLst>
              <a:ext uri="{FF2B5EF4-FFF2-40B4-BE49-F238E27FC236}">
                <a16:creationId xmlns:a16="http://schemas.microsoft.com/office/drawing/2014/main" id="{5156C28A-5D99-A644-91D6-B6913A199E7A}"/>
              </a:ext>
            </a:extLst>
          </p:cNvPr>
          <p:cNvSpPr txBox="1"/>
          <p:nvPr userDrawn="1"/>
        </p:nvSpPr>
        <p:spPr>
          <a:xfrm>
            <a:off x="9658350" y="65008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8964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511" y="365125"/>
            <a:ext cx="9178978" cy="1325563"/>
          </a:xfrm>
        </p:spPr>
        <p:txBody>
          <a:bodyPr/>
          <a:lstStyle>
            <a:lvl1pPr>
              <a:defRPr b="1">
                <a:solidFill>
                  <a:srgbClr val="F6BE00"/>
                </a:solidFill>
              </a:defRPr>
            </a:lvl1pPr>
          </a:lstStyle>
          <a:p>
            <a:r>
              <a:rPr lang="en-US"/>
              <a:t>Click to edit Master title style</a:t>
            </a:r>
          </a:p>
        </p:txBody>
      </p:sp>
      <p:sp>
        <p:nvSpPr>
          <p:cNvPr id="3" name="Content Placeholder 2"/>
          <p:cNvSpPr>
            <a:spLocks noGrp="1"/>
          </p:cNvSpPr>
          <p:nvPr>
            <p:ph sz="half" idx="1"/>
          </p:nvPr>
        </p:nvSpPr>
        <p:spPr>
          <a:xfrm>
            <a:off x="1506510" y="1825625"/>
            <a:ext cx="435464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5849" y="1825625"/>
            <a:ext cx="4359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24F4BC4D-BA1C-4242-9291-9023C289C13F}" type="datetime1">
              <a:rPr lang="en-US" smtClean="0"/>
              <a:t>8/2/23</a:t>
            </a:fld>
            <a:endParaRPr lang="en-US"/>
          </a:p>
        </p:txBody>
      </p:sp>
      <p:sp>
        <p:nvSpPr>
          <p:cNvPr id="7"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135049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510" y="365125"/>
            <a:ext cx="9182156" cy="1325563"/>
          </a:xfrm>
        </p:spPr>
        <p:txBody>
          <a:bodyPr/>
          <a:lstStyle>
            <a:lvl1pPr>
              <a:defRPr b="1">
                <a:solidFill>
                  <a:srgbClr val="F6BE00"/>
                </a:solidFill>
              </a:defRPr>
            </a:lvl1pPr>
          </a:lstStyle>
          <a:p>
            <a:r>
              <a:rPr lang="en-US"/>
              <a:t>Click to edit Master title style</a:t>
            </a:r>
          </a:p>
        </p:txBody>
      </p:sp>
      <p:sp>
        <p:nvSpPr>
          <p:cNvPr id="3" name="Text Placeholder 2"/>
          <p:cNvSpPr>
            <a:spLocks noGrp="1"/>
          </p:cNvSpPr>
          <p:nvPr>
            <p:ph type="body" idx="1"/>
          </p:nvPr>
        </p:nvSpPr>
        <p:spPr>
          <a:xfrm>
            <a:off x="1506510" y="1681163"/>
            <a:ext cx="435464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6511" y="2505075"/>
            <a:ext cx="43546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5849" y="1681163"/>
            <a:ext cx="43595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5849" y="2505075"/>
            <a:ext cx="435953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157A99F8-5DC0-9A41-AE04-A832F1C9A836}" type="datetime1">
              <a:rPr lang="en-US" smtClean="0"/>
              <a:t>8/2/23</a:t>
            </a:fld>
            <a:endParaRPr lang="en-US"/>
          </a:p>
        </p:txBody>
      </p:sp>
      <p:sp>
        <p:nvSpPr>
          <p:cNvPr id="11"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78336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arallelogram 5"/>
          <p:cNvSpPr/>
          <p:nvPr userDrawn="1"/>
        </p:nvSpPr>
        <p:spPr>
          <a:xfrm>
            <a:off x="6411074" y="1"/>
            <a:ext cx="7495752" cy="6858000"/>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6510" y="365125"/>
            <a:ext cx="5708904" cy="1325563"/>
          </a:xfrm>
        </p:spPr>
        <p:txBody>
          <a:bodyPr/>
          <a:lstStyle>
            <a:lvl1pPr>
              <a:defRPr b="1">
                <a:solidFill>
                  <a:srgbClr val="F6BE00"/>
                </a:solidFill>
              </a:defRPr>
            </a:lvl1pPr>
          </a:lstStyle>
          <a:p>
            <a:r>
              <a:rPr lang="en-US"/>
              <a:t>Click to edit Master title style</a:t>
            </a:r>
          </a:p>
        </p:txBody>
      </p:sp>
      <p:sp>
        <p:nvSpPr>
          <p:cNvPr id="3" name="Content Placeholder 2"/>
          <p:cNvSpPr>
            <a:spLocks noGrp="1"/>
          </p:cNvSpPr>
          <p:nvPr>
            <p:ph sz="half" idx="1"/>
          </p:nvPr>
        </p:nvSpPr>
        <p:spPr>
          <a:xfrm>
            <a:off x="1506510" y="1825625"/>
            <a:ext cx="570890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2"/>
          <p:cNvSpPr>
            <a:spLocks noGrp="1"/>
          </p:cNvSpPr>
          <p:nvPr>
            <p:ph type="pic" idx="13"/>
          </p:nvPr>
        </p:nvSpPr>
        <p:spPr>
          <a:xfrm>
            <a:off x="7462752" y="0"/>
            <a:ext cx="472924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BF595587-6835-0A42-BFAB-0D8E9CC1DA67}" type="datetime1">
              <a:rPr lang="en-US" smtClean="0"/>
              <a:t>8/2/23</a:t>
            </a:fld>
            <a:endParaRPr lang="en-US"/>
          </a:p>
        </p:txBody>
      </p:sp>
      <p:sp>
        <p:nvSpPr>
          <p:cNvPr id="9"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pattFill prst="wdUpDiag">
          <a:fgClr>
            <a:srgbClr val="F9F9F9"/>
          </a:fgClr>
          <a:bgClr>
            <a:schemeClr val="bg1"/>
          </a:bgClr>
        </a:patt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444C98E5-FDE8-124F-8650-FD1D365F5393}" type="datetime1">
              <a:rPr lang="en-US" smtClean="0"/>
              <a:t>8/2/23</a:t>
            </a:fld>
            <a:endParaRPr lang="en-US"/>
          </a:p>
        </p:txBody>
      </p:sp>
      <p:sp>
        <p:nvSpPr>
          <p:cNvPr id="6"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204489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0" y="4178105"/>
            <a:ext cx="12192000" cy="1828800"/>
          </a:xfrm>
          <a:prstGeom prst="rect">
            <a:avLst/>
          </a:prstGeom>
        </p:spPr>
      </p:pic>
      <p:sp>
        <p:nvSpPr>
          <p:cNvPr id="2" name="Title 1"/>
          <p:cNvSpPr>
            <a:spLocks noGrp="1"/>
          </p:cNvSpPr>
          <p:nvPr>
            <p:ph type="title"/>
          </p:nvPr>
        </p:nvSpPr>
        <p:spPr>
          <a:xfrm>
            <a:off x="1499016" y="4178105"/>
            <a:ext cx="9201418" cy="696351"/>
          </a:xfrm>
        </p:spPr>
        <p:txBody>
          <a:bodyPr anchor="b"/>
          <a:lstStyle>
            <a:lvl1pPr>
              <a:defRPr sz="3200" b="1">
                <a:solidFill>
                  <a:srgbClr val="F6BE00"/>
                </a:solidFill>
              </a:defRPr>
            </a:lvl1pPr>
          </a:lstStyle>
          <a:p>
            <a:r>
              <a:rPr lang="en-US"/>
              <a:t>Click to edit Master title style</a:t>
            </a:r>
          </a:p>
        </p:txBody>
      </p:sp>
      <p:sp>
        <p:nvSpPr>
          <p:cNvPr id="8" name="Text Placeholder 3"/>
          <p:cNvSpPr>
            <a:spLocks noGrp="1"/>
          </p:cNvSpPr>
          <p:nvPr>
            <p:ph type="body" sz="half" idx="10" hasCustomPrompt="1"/>
          </p:nvPr>
        </p:nvSpPr>
        <p:spPr>
          <a:xfrm>
            <a:off x="1499016" y="4874456"/>
            <a:ext cx="9201418" cy="113244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
        <p:nvSpPr>
          <p:cNvPr id="6" name="Date Placeholder 4"/>
          <p:cNvSpPr>
            <a:spLocks noGrp="1"/>
          </p:cNvSpPr>
          <p:nvPr>
            <p:ph type="dt" sz="half" idx="11"/>
          </p:nvPr>
        </p:nvSpPr>
        <p:spPr>
          <a:xfrm>
            <a:off x="1506510" y="6356350"/>
            <a:ext cx="2743200" cy="365125"/>
          </a:xfrm>
          <a:prstGeom prst="rect">
            <a:avLst/>
          </a:prstGeom>
        </p:spPr>
        <p:txBody>
          <a:bodyPr/>
          <a:lstStyle>
            <a:lvl1pPr>
              <a:defRPr sz="1000"/>
            </a:lvl1pPr>
          </a:lstStyle>
          <a:p>
            <a:fld id="{444C98E5-FDE8-124F-8650-FD1D365F5393}" type="datetime1">
              <a:rPr lang="en-US" smtClean="0"/>
              <a:t>8/2/23</a:t>
            </a:fld>
            <a:endParaRPr lang="en-US"/>
          </a:p>
        </p:txBody>
      </p:sp>
      <p:sp>
        <p:nvSpPr>
          <p:cNvPr id="7"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19473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6510" y="457200"/>
            <a:ext cx="3932237" cy="1600200"/>
          </a:xfrm>
        </p:spPr>
        <p:txBody>
          <a:bodyPr anchor="b"/>
          <a:lstStyle>
            <a:lvl1pPr>
              <a:defRPr sz="3200" b="1">
                <a:solidFill>
                  <a:srgbClr val="F6BE00"/>
                </a:solidFill>
              </a:defRPr>
            </a:lvl1pPr>
          </a:lstStyle>
          <a:p>
            <a:r>
              <a:rPr lang="en-US"/>
              <a:t>Click to edit Master title style</a:t>
            </a:r>
          </a:p>
        </p:txBody>
      </p:sp>
      <p:sp>
        <p:nvSpPr>
          <p:cNvPr id="3" name="Content Placeholder 2"/>
          <p:cNvSpPr>
            <a:spLocks noGrp="1"/>
          </p:cNvSpPr>
          <p:nvPr>
            <p:ph idx="1"/>
          </p:nvPr>
        </p:nvSpPr>
        <p:spPr>
          <a:xfrm>
            <a:off x="5849910" y="987425"/>
            <a:ext cx="483058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651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0"/>
          </p:nvPr>
        </p:nvSpPr>
        <p:spPr>
          <a:xfrm>
            <a:off x="1506510" y="6356350"/>
            <a:ext cx="2743200" cy="365125"/>
          </a:xfrm>
          <a:prstGeom prst="rect">
            <a:avLst/>
          </a:prstGeom>
        </p:spPr>
        <p:txBody>
          <a:bodyPr/>
          <a:lstStyle>
            <a:lvl1pPr>
              <a:defRPr sz="1000"/>
            </a:lvl1pPr>
          </a:lstStyle>
          <a:p>
            <a:fld id="{C8D870D4-1CDF-9E41-B38E-A1D0823AD087}" type="datetime1">
              <a:rPr lang="en-US" smtClean="0"/>
              <a:t>8/2/23</a:t>
            </a:fld>
            <a:endParaRPr lang="en-US"/>
          </a:p>
        </p:txBody>
      </p:sp>
      <p:sp>
        <p:nvSpPr>
          <p:cNvPr id="9" name="Slide Number Placeholder 6"/>
          <p:cNvSpPr>
            <a:spLocks noGrp="1"/>
          </p:cNvSpPr>
          <p:nvPr>
            <p:ph type="sldNum" sz="quarter" idx="12"/>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spTree>
    <p:extLst>
      <p:ext uri="{BB962C8B-B14F-4D97-AF65-F5344CB8AC3E}">
        <p14:creationId xmlns:p14="http://schemas.microsoft.com/office/powerpoint/2010/main" val="196751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rgbClr val="F9F9F9"/>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6511" y="365125"/>
            <a:ext cx="91789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06511" y="1825625"/>
            <a:ext cx="9178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p:cNvSpPr>
            <a:spLocks noGrp="1"/>
          </p:cNvSpPr>
          <p:nvPr>
            <p:ph type="sldNum" sz="quarter" idx="4"/>
          </p:nvPr>
        </p:nvSpPr>
        <p:spPr>
          <a:xfrm>
            <a:off x="4719552" y="6356350"/>
            <a:ext cx="2743200" cy="365125"/>
          </a:xfrm>
          <a:prstGeom prst="rect">
            <a:avLst/>
          </a:prstGeom>
        </p:spPr>
        <p:txBody>
          <a:bodyPr/>
          <a:lstStyle>
            <a:lvl1pPr algn="ctr">
              <a:defRPr sz="1000"/>
            </a:lvl1pPr>
          </a:lstStyle>
          <a:p>
            <a:fld id="{07C1FFC2-478D-7440-ACF4-8CF0E46027E5}" type="slidenum">
              <a:rPr lang="en-US" smtClean="0"/>
              <a:pPr/>
              <a:t>‹#›</a:t>
            </a:fld>
            <a:endParaRPr lang="en-US"/>
          </a:p>
        </p:txBody>
      </p:sp>
      <p:pic>
        <p:nvPicPr>
          <p:cNvPr id="5" name="Picture 4">
            <a:extLst>
              <a:ext uri="{FF2B5EF4-FFF2-40B4-BE49-F238E27FC236}">
                <a16:creationId xmlns:a16="http://schemas.microsoft.com/office/drawing/2014/main" id="{D6046042-B761-594B-818A-AD38BA468388}"/>
              </a:ext>
            </a:extLst>
          </p:cNvPr>
          <p:cNvPicPr>
            <a:picLocks noChangeAspect="1"/>
          </p:cNvPicPr>
          <p:nvPr userDrawn="1"/>
        </p:nvPicPr>
        <p:blipFill>
          <a:blip r:embed="rId16"/>
          <a:stretch>
            <a:fillRect/>
          </a:stretch>
        </p:blipFill>
        <p:spPr>
          <a:xfrm>
            <a:off x="10809289" y="6176963"/>
            <a:ext cx="576072" cy="576072"/>
          </a:xfrm>
          <a:prstGeom prst="rect">
            <a:avLst/>
          </a:prstGeom>
        </p:spPr>
      </p:pic>
      <p:pic>
        <p:nvPicPr>
          <p:cNvPr id="6" name="Picture 5">
            <a:extLst>
              <a:ext uri="{FF2B5EF4-FFF2-40B4-BE49-F238E27FC236}">
                <a16:creationId xmlns:a16="http://schemas.microsoft.com/office/drawing/2014/main" id="{49A35775-A40E-0041-9A80-62C1C1E9263A}"/>
              </a:ext>
            </a:extLst>
          </p:cNvPr>
          <p:cNvPicPr>
            <a:picLocks noChangeAspect="1"/>
          </p:cNvPicPr>
          <p:nvPr userDrawn="1"/>
        </p:nvPicPr>
        <p:blipFill>
          <a:blip r:embed="rId17"/>
          <a:stretch>
            <a:fillRect/>
          </a:stretch>
        </p:blipFill>
        <p:spPr>
          <a:xfrm>
            <a:off x="303025" y="365125"/>
            <a:ext cx="1203486" cy="411318"/>
          </a:xfrm>
          <a:prstGeom prst="rect">
            <a:avLst/>
          </a:prstGeom>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62" r:id="rId6"/>
    <p:sldLayoutId id="2147483655" r:id="rId7"/>
    <p:sldLayoutId id="2147483660" r:id="rId8"/>
    <p:sldLayoutId id="2147483656" r:id="rId9"/>
    <p:sldLayoutId id="2147483658" r:id="rId10"/>
    <p:sldLayoutId id="2147483659" r:id="rId11"/>
    <p:sldLayoutId id="2147483661" r:id="rId12"/>
    <p:sldLayoutId id="2147483663" r:id="rId13"/>
    <p:sldLayoutId id="214748365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A0E13D-996F-2F4F-9C5C-7B7561641F41}"/>
              </a:ext>
            </a:extLst>
          </p:cNvPr>
          <p:cNvPicPr>
            <a:picLocks noChangeAspect="1"/>
          </p:cNvPicPr>
          <p:nvPr/>
        </p:nvPicPr>
        <p:blipFill>
          <a:blip r:embed="rId3"/>
          <a:srcRect/>
          <a:stretch/>
        </p:blipFill>
        <p:spPr>
          <a:xfrm>
            <a:off x="2940" y="1654"/>
            <a:ext cx="12186119" cy="6854692"/>
          </a:xfrm>
          <a:prstGeom prst="rect">
            <a:avLst/>
          </a:prstGeom>
        </p:spPr>
      </p:pic>
      <p:sp>
        <p:nvSpPr>
          <p:cNvPr id="6" name="Rectangle 5"/>
          <p:cNvSpPr/>
          <p:nvPr/>
        </p:nvSpPr>
        <p:spPr>
          <a:xfrm>
            <a:off x="0" y="3777810"/>
            <a:ext cx="12192000" cy="1828800"/>
          </a:xfrm>
          <a:prstGeom prst="rect">
            <a:avLst/>
          </a:prstGeom>
          <a:solidFill>
            <a:srgbClr val="D527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a:t>
            </a:fld>
            <a:endParaRPr lang="en-US"/>
          </a:p>
        </p:txBody>
      </p:sp>
      <p:pic>
        <p:nvPicPr>
          <p:cNvPr id="4" name="Picture 3">
            <a:extLst>
              <a:ext uri="{FF2B5EF4-FFF2-40B4-BE49-F238E27FC236}">
                <a16:creationId xmlns:a16="http://schemas.microsoft.com/office/drawing/2014/main" id="{A3FD987A-B4BC-D34B-B7B4-C4EC2A7AE2C0}"/>
              </a:ext>
            </a:extLst>
          </p:cNvPr>
          <p:cNvPicPr>
            <a:picLocks noChangeAspect="1"/>
          </p:cNvPicPr>
          <p:nvPr/>
        </p:nvPicPr>
        <p:blipFill>
          <a:blip r:embed="rId4"/>
          <a:stretch>
            <a:fillRect/>
          </a:stretch>
        </p:blipFill>
        <p:spPr>
          <a:xfrm>
            <a:off x="6764038" y="4182093"/>
            <a:ext cx="4570646" cy="1024128"/>
          </a:xfrm>
          <a:prstGeom prst="rect">
            <a:avLst/>
          </a:prstGeom>
        </p:spPr>
      </p:pic>
      <p:pic>
        <p:nvPicPr>
          <p:cNvPr id="10" name="Picture 9">
            <a:extLst>
              <a:ext uri="{FF2B5EF4-FFF2-40B4-BE49-F238E27FC236}">
                <a16:creationId xmlns:a16="http://schemas.microsoft.com/office/drawing/2014/main" id="{9A9EE677-B6AC-7942-B8B6-6FB2A2B11F9E}"/>
              </a:ext>
            </a:extLst>
          </p:cNvPr>
          <p:cNvPicPr>
            <a:picLocks noChangeAspect="1"/>
          </p:cNvPicPr>
          <p:nvPr/>
        </p:nvPicPr>
        <p:blipFill>
          <a:blip r:embed="rId5"/>
          <a:stretch>
            <a:fillRect/>
          </a:stretch>
        </p:blipFill>
        <p:spPr>
          <a:xfrm>
            <a:off x="1684630" y="4283189"/>
            <a:ext cx="2700723" cy="923032"/>
          </a:xfrm>
          <a:prstGeom prst="rect">
            <a:avLst/>
          </a:prstGeom>
        </p:spPr>
      </p:pic>
    </p:spTree>
    <p:extLst>
      <p:ext uri="{BB962C8B-B14F-4D97-AF65-F5344CB8AC3E}">
        <p14:creationId xmlns:p14="http://schemas.microsoft.com/office/powerpoint/2010/main" val="168169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9519202" cy="1325563"/>
          </a:xfrm>
        </p:spPr>
        <p:txBody>
          <a:bodyPr/>
          <a:lstStyle/>
          <a:p>
            <a:r>
              <a:rPr lang="en-US">
                <a:solidFill>
                  <a:srgbClr val="6E7CA0"/>
                </a:solidFill>
              </a:rPr>
              <a:t>Subject include:</a:t>
            </a:r>
          </a:p>
        </p:txBody>
      </p:sp>
      <p:sp>
        <p:nvSpPr>
          <p:cNvPr id="3" name="Content Placeholder 2"/>
          <p:cNvSpPr>
            <a:spLocks noGrp="1"/>
          </p:cNvSpPr>
          <p:nvPr>
            <p:ph idx="1"/>
          </p:nvPr>
        </p:nvSpPr>
        <p:spPr>
          <a:xfrm>
            <a:off x="1843342" y="2506662"/>
            <a:ext cx="9519202" cy="3305176"/>
          </a:xfrm>
        </p:spPr>
        <p:txBody>
          <a:bodyPr vert="horz" lIns="91440" tIns="45720" rIns="91440" bIns="45720" numCol="2" rtlCol="0" anchor="t">
            <a:normAutofit/>
          </a:bodyPr>
          <a:lstStyle/>
          <a:p>
            <a:r>
              <a:rPr lang="en-US" sz="2400" dirty="0">
                <a:solidFill>
                  <a:srgbClr val="53565A"/>
                </a:solidFill>
              </a:rPr>
              <a:t>Algebra</a:t>
            </a:r>
            <a:endParaRPr lang="en-US" sz="2400" dirty="0">
              <a:solidFill>
                <a:srgbClr val="53565A"/>
              </a:solidFill>
              <a:cs typeface="Arial"/>
            </a:endParaRPr>
          </a:p>
          <a:p>
            <a:r>
              <a:rPr lang="en-US" sz="2400" dirty="0">
                <a:solidFill>
                  <a:srgbClr val="53565A"/>
                </a:solidFill>
              </a:rPr>
              <a:t>Anatomy &amp; Physiology</a:t>
            </a:r>
            <a:endParaRPr lang="en-US" sz="2400" dirty="0">
              <a:solidFill>
                <a:srgbClr val="53565A"/>
              </a:solidFill>
              <a:cs typeface="Arial"/>
            </a:endParaRPr>
          </a:p>
          <a:p>
            <a:r>
              <a:rPr lang="en-US" sz="2400" dirty="0">
                <a:solidFill>
                  <a:srgbClr val="53565A"/>
                </a:solidFill>
              </a:rPr>
              <a:t>Astronomy</a:t>
            </a:r>
            <a:endParaRPr lang="en-US" sz="2400" dirty="0">
              <a:solidFill>
                <a:srgbClr val="53565A"/>
              </a:solidFill>
              <a:cs typeface="Arial"/>
            </a:endParaRPr>
          </a:p>
          <a:p>
            <a:r>
              <a:rPr lang="en-US" sz="2400" dirty="0">
                <a:solidFill>
                  <a:srgbClr val="53565A"/>
                </a:solidFill>
                <a:cs typeface="Arial"/>
              </a:rPr>
              <a:t>Biology</a:t>
            </a:r>
          </a:p>
          <a:p>
            <a:r>
              <a:rPr lang="en-US" sz="2400" dirty="0">
                <a:solidFill>
                  <a:srgbClr val="53565A"/>
                </a:solidFill>
              </a:rPr>
              <a:t>Calculus</a:t>
            </a:r>
            <a:endParaRPr lang="en-US" sz="2400" dirty="0">
              <a:solidFill>
                <a:srgbClr val="53565A"/>
              </a:solidFill>
              <a:cs typeface="Arial"/>
            </a:endParaRPr>
          </a:p>
          <a:p>
            <a:r>
              <a:rPr lang="en-US" sz="2400" dirty="0">
                <a:solidFill>
                  <a:srgbClr val="53565A"/>
                </a:solidFill>
              </a:rPr>
              <a:t>Chemistry</a:t>
            </a:r>
            <a:endParaRPr lang="en-US" sz="2400" dirty="0">
              <a:solidFill>
                <a:srgbClr val="53565A"/>
              </a:solidFill>
              <a:cs typeface="Arial"/>
            </a:endParaRPr>
          </a:p>
          <a:p>
            <a:r>
              <a:rPr lang="en-US" sz="2400" dirty="0">
                <a:solidFill>
                  <a:srgbClr val="53565A"/>
                </a:solidFill>
              </a:rPr>
              <a:t>Computer Science</a:t>
            </a:r>
            <a:endParaRPr lang="en-US" sz="2400" dirty="0">
              <a:solidFill>
                <a:srgbClr val="53565A"/>
              </a:solidFill>
              <a:cs typeface="Arial"/>
            </a:endParaRPr>
          </a:p>
          <a:p>
            <a:r>
              <a:rPr lang="en-US" sz="2400" dirty="0">
                <a:solidFill>
                  <a:srgbClr val="53565A"/>
                </a:solidFill>
              </a:rPr>
              <a:t>Math</a:t>
            </a:r>
            <a:endParaRPr lang="en-US" sz="2400" dirty="0">
              <a:solidFill>
                <a:srgbClr val="53565A"/>
              </a:solidFill>
              <a:cs typeface="Arial"/>
            </a:endParaRPr>
          </a:p>
          <a:p>
            <a:r>
              <a:rPr lang="en-US" sz="2400" dirty="0">
                <a:solidFill>
                  <a:srgbClr val="53565A"/>
                </a:solidFill>
              </a:rPr>
              <a:t>Physics</a:t>
            </a:r>
            <a:endParaRPr lang="en-US" sz="2400" dirty="0">
              <a:solidFill>
                <a:srgbClr val="53565A"/>
              </a:solidFill>
              <a:cs typeface="Arial"/>
            </a:endParaRPr>
          </a:p>
          <a:p>
            <a:r>
              <a:rPr lang="en-US" sz="2400" dirty="0">
                <a:solidFill>
                  <a:srgbClr val="53565A"/>
                </a:solidFill>
              </a:rPr>
              <a:t>Statistics</a:t>
            </a:r>
            <a:endParaRPr lang="en-US" sz="2400" dirty="0">
              <a:solidFill>
                <a:srgbClr val="53565A"/>
              </a:solidFill>
              <a:cs typeface="Arial"/>
            </a:endParaRPr>
          </a:p>
          <a:p>
            <a:r>
              <a:rPr lang="en-US" sz="2400" dirty="0">
                <a:solidFill>
                  <a:srgbClr val="53565A"/>
                </a:solidFill>
              </a:rPr>
              <a:t>Writing</a:t>
            </a:r>
            <a:endParaRPr lang="en-US" sz="2400" dirty="0">
              <a:solidFill>
                <a:srgbClr val="53565A"/>
              </a:solidFill>
              <a:cs typeface="Arial"/>
            </a:endParaRP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10</a:t>
            </a:fld>
            <a:endParaRPr lang="en-US"/>
          </a:p>
        </p:txBody>
      </p:sp>
      <p:pic>
        <p:nvPicPr>
          <p:cNvPr id="6" name="Picture 5" descr="library_master_Gray11-01.pdf">
            <a:extLst>
              <a:ext uri="{FF2B5EF4-FFF2-40B4-BE49-F238E27FC236}">
                <a16:creationId xmlns:a16="http://schemas.microsoft.com/office/drawing/2014/main" id="{8B82909F-380D-454A-81ED-0B9FEE6C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013" y="4527550"/>
            <a:ext cx="1828800" cy="1828800"/>
          </a:xfrm>
          <a:prstGeom prst="rect">
            <a:avLst/>
          </a:prstGeom>
        </p:spPr>
      </p:pic>
    </p:spTree>
    <p:extLst>
      <p:ext uri="{BB962C8B-B14F-4D97-AF65-F5344CB8AC3E}">
        <p14:creationId xmlns:p14="http://schemas.microsoft.com/office/powerpoint/2010/main" val="209782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7680" y="3993737"/>
            <a:ext cx="3834985" cy="4351338"/>
          </a:xfrm>
        </p:spPr>
        <p:txBody>
          <a:bodyPr>
            <a:normAutofit/>
          </a:bodyPr>
          <a:lstStyle/>
          <a:p>
            <a:pPr marL="0" indent="0" algn="ctr">
              <a:buNone/>
            </a:pPr>
            <a:r>
              <a:rPr lang="en-US" b="1">
                <a:solidFill>
                  <a:srgbClr val="071D49"/>
                </a:solidFill>
              </a:rPr>
              <a:t>Flexible scheduling</a:t>
            </a:r>
          </a:p>
          <a:p>
            <a:pPr marL="0" indent="0" algn="ctr">
              <a:buNone/>
            </a:pPr>
            <a:r>
              <a:rPr lang="en-US" sz="2000" err="1">
                <a:solidFill>
                  <a:srgbClr val="53565A"/>
                </a:solidFill>
              </a:rPr>
              <a:t>eTutoring</a:t>
            </a:r>
            <a:r>
              <a:rPr lang="en-US" sz="2000">
                <a:solidFill>
                  <a:srgbClr val="53565A"/>
                </a:solidFill>
              </a:rPr>
              <a:t> tutors work flexible schedules seven days per week</a:t>
            </a:r>
          </a:p>
        </p:txBody>
      </p:sp>
      <p:sp>
        <p:nvSpPr>
          <p:cNvPr id="4" name="Slide Number Placeholder 3"/>
          <p:cNvSpPr>
            <a:spLocks noGrp="1"/>
          </p:cNvSpPr>
          <p:nvPr>
            <p:ph type="sldNum" sz="quarter" idx="12"/>
          </p:nvPr>
        </p:nvSpPr>
        <p:spPr>
          <a:xfrm>
            <a:off x="4724400" y="6356350"/>
            <a:ext cx="2743200" cy="365125"/>
          </a:xfrm>
        </p:spPr>
        <p:txBody>
          <a:bodyPr/>
          <a:lstStyle/>
          <a:p>
            <a:fld id="{07C1FFC2-478D-7440-ACF4-8CF0E46027E5}" type="slidenum">
              <a:rPr lang="en-US" smtClean="0"/>
              <a:pPr/>
              <a:t>11</a:t>
            </a:fld>
            <a:endParaRPr lang="en-US"/>
          </a:p>
        </p:txBody>
      </p:sp>
      <p:sp>
        <p:nvSpPr>
          <p:cNvPr id="7" name="Oval 6">
            <a:extLst>
              <a:ext uri="{FF2B5EF4-FFF2-40B4-BE49-F238E27FC236}">
                <a16:creationId xmlns:a16="http://schemas.microsoft.com/office/drawing/2014/main" id="{F17D4C56-8038-6042-BD0E-26825F82AE95}"/>
              </a:ext>
            </a:extLst>
          </p:cNvPr>
          <p:cNvSpPr/>
          <p:nvPr/>
        </p:nvSpPr>
        <p:spPr>
          <a:xfrm>
            <a:off x="2233534" y="944380"/>
            <a:ext cx="2623279" cy="2623279"/>
          </a:xfrm>
          <a:prstGeom prst="ellips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B9CA"/>
              </a:solidFill>
            </a:endParaRPr>
          </a:p>
        </p:txBody>
      </p:sp>
      <p:sp>
        <p:nvSpPr>
          <p:cNvPr id="10" name="Oval 9">
            <a:extLst>
              <a:ext uri="{FF2B5EF4-FFF2-40B4-BE49-F238E27FC236}">
                <a16:creationId xmlns:a16="http://schemas.microsoft.com/office/drawing/2014/main" id="{FA56FB00-93F0-3042-AC23-D130004D738D}"/>
              </a:ext>
            </a:extLst>
          </p:cNvPr>
          <p:cNvSpPr/>
          <p:nvPr/>
        </p:nvSpPr>
        <p:spPr>
          <a:xfrm>
            <a:off x="6395804" y="965581"/>
            <a:ext cx="2623279" cy="2623279"/>
          </a:xfrm>
          <a:prstGeom prst="ellipse">
            <a:avLst/>
          </a:prstGeom>
          <a:solidFill>
            <a:srgbClr val="8DB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B9CA"/>
              </a:solidFill>
            </a:endParaRPr>
          </a:p>
        </p:txBody>
      </p:sp>
      <p:pic>
        <p:nvPicPr>
          <p:cNvPr id="9" name="Picture 8">
            <a:extLst>
              <a:ext uri="{FF2B5EF4-FFF2-40B4-BE49-F238E27FC236}">
                <a16:creationId xmlns:a16="http://schemas.microsoft.com/office/drawing/2014/main" id="{5111A65D-F856-A94A-B930-6276AE6AD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483" y="1391659"/>
            <a:ext cx="1645920" cy="1645920"/>
          </a:xfrm>
          <a:prstGeom prst="rect">
            <a:avLst/>
          </a:prstGeom>
        </p:spPr>
      </p:pic>
      <p:sp>
        <p:nvSpPr>
          <p:cNvPr id="11" name="TextBox 10">
            <a:extLst>
              <a:ext uri="{FF2B5EF4-FFF2-40B4-BE49-F238E27FC236}">
                <a16:creationId xmlns:a16="http://schemas.microsoft.com/office/drawing/2014/main" id="{644FDA25-F454-FF4F-AEFC-63A239ADCDA0}"/>
              </a:ext>
            </a:extLst>
          </p:cNvPr>
          <p:cNvSpPr txBox="1"/>
          <p:nvPr/>
        </p:nvSpPr>
        <p:spPr>
          <a:xfrm>
            <a:off x="5921116" y="3976817"/>
            <a:ext cx="3834985" cy="1574790"/>
          </a:xfrm>
          <a:prstGeom prst="rect">
            <a:avLst/>
          </a:prstGeom>
          <a:noFill/>
        </p:spPr>
        <p:txBody>
          <a:bodyPr wrap="square" rtlCol="0">
            <a:spAutoFit/>
          </a:bodyPr>
          <a:lstStyle/>
          <a:p>
            <a:pPr algn="ctr">
              <a:spcBef>
                <a:spcPts val="1000"/>
              </a:spcBef>
            </a:pPr>
            <a:r>
              <a:rPr lang="en-US" sz="2800" b="1">
                <a:solidFill>
                  <a:srgbClr val="071D49"/>
                </a:solidFill>
              </a:rPr>
              <a:t>Subjects vary</a:t>
            </a:r>
          </a:p>
          <a:p>
            <a:pPr algn="ctr">
              <a:spcBef>
                <a:spcPts val="1000"/>
              </a:spcBef>
            </a:pPr>
            <a:r>
              <a:rPr lang="en-US" sz="2000">
                <a:solidFill>
                  <a:srgbClr val="53565A"/>
                </a:solidFill>
              </a:rPr>
              <a:t>Hours and specific subjects may vary based on the tutor’s availability</a:t>
            </a:r>
          </a:p>
        </p:txBody>
      </p:sp>
      <p:pic>
        <p:nvPicPr>
          <p:cNvPr id="12" name="Picture 11" descr="business_master_REV_P_02.pdf">
            <a:extLst>
              <a:ext uri="{FF2B5EF4-FFF2-40B4-BE49-F238E27FC236}">
                <a16:creationId xmlns:a16="http://schemas.microsoft.com/office/drawing/2014/main" id="{BBF1F45B-9779-4F42-B26C-86CC5A951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213" y="1454260"/>
            <a:ext cx="1645920" cy="1645920"/>
          </a:xfrm>
          <a:prstGeom prst="rect">
            <a:avLst/>
          </a:prstGeom>
        </p:spPr>
      </p:pic>
    </p:spTree>
    <p:extLst>
      <p:ext uri="{BB962C8B-B14F-4D97-AF65-F5344CB8AC3E}">
        <p14:creationId xmlns:p14="http://schemas.microsoft.com/office/powerpoint/2010/main" val="34202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8814665" cy="1325563"/>
          </a:xfrm>
        </p:spPr>
        <p:txBody>
          <a:bodyPr>
            <a:normAutofit/>
          </a:bodyPr>
          <a:lstStyle/>
          <a:p>
            <a:r>
              <a:rPr lang="en-US">
                <a:solidFill>
                  <a:srgbClr val="6E7CA0"/>
                </a:solidFill>
              </a:rPr>
              <a:t>Writing reviews for assignments and papers:</a:t>
            </a:r>
          </a:p>
        </p:txBody>
      </p:sp>
      <p:sp>
        <p:nvSpPr>
          <p:cNvPr id="3" name="Content Placeholder 2"/>
          <p:cNvSpPr>
            <a:spLocks noGrp="1"/>
          </p:cNvSpPr>
          <p:nvPr>
            <p:ph idx="1"/>
          </p:nvPr>
        </p:nvSpPr>
        <p:spPr>
          <a:xfrm>
            <a:off x="1843342" y="2506662"/>
            <a:ext cx="6643433" cy="3305176"/>
          </a:xfrm>
        </p:spPr>
        <p:txBody>
          <a:bodyPr numCol="1">
            <a:normAutofit/>
          </a:bodyPr>
          <a:lstStyle/>
          <a:p>
            <a:r>
              <a:rPr lang="en-US">
                <a:solidFill>
                  <a:srgbClr val="53565A"/>
                </a:solidFill>
              </a:rPr>
              <a:t>Upload assignments and reviewers will return suggestions for improvements</a:t>
            </a:r>
            <a:endParaRPr lang="en-US">
              <a:solidFill>
                <a:srgbClr val="53565A"/>
              </a:solidFill>
              <a:cs typeface="Arial"/>
            </a:endParaRPr>
          </a:p>
          <a:p>
            <a:r>
              <a:rPr lang="en-US">
                <a:solidFill>
                  <a:srgbClr val="53565A"/>
                </a:solidFill>
              </a:rPr>
              <a:t>Can assist at any stage of the writing process </a:t>
            </a:r>
          </a:p>
          <a:p>
            <a:r>
              <a:rPr lang="en-US">
                <a:solidFill>
                  <a:srgbClr val="53565A"/>
                </a:solidFill>
              </a:rPr>
              <a:t>Address common issues in college-level writing assignments</a:t>
            </a:r>
          </a:p>
          <a:p>
            <a:r>
              <a:rPr lang="en-US" i="1">
                <a:solidFill>
                  <a:srgbClr val="53565A"/>
                </a:solidFill>
              </a:rPr>
              <a:t>Not</a:t>
            </a:r>
            <a:r>
              <a:rPr lang="en-US">
                <a:solidFill>
                  <a:srgbClr val="53565A"/>
                </a:solidFill>
              </a:rPr>
              <a:t> editing or proofreading</a:t>
            </a: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12</a:t>
            </a:fld>
            <a:endParaRPr lang="en-US"/>
          </a:p>
        </p:txBody>
      </p:sp>
      <p:pic>
        <p:nvPicPr>
          <p:cNvPr id="7" name="Picture 6" descr="business_master_Gray11_P_Part8.pdf">
            <a:extLst>
              <a:ext uri="{FF2B5EF4-FFF2-40B4-BE49-F238E27FC236}">
                <a16:creationId xmlns:a16="http://schemas.microsoft.com/office/drawing/2014/main" id="{80FE9D3C-5206-544E-B806-26C9A6AB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2705017"/>
            <a:ext cx="2098810" cy="2098810"/>
          </a:xfrm>
          <a:prstGeom prst="rect">
            <a:avLst/>
          </a:prstGeom>
        </p:spPr>
      </p:pic>
    </p:spTree>
    <p:extLst>
      <p:ext uri="{BB962C8B-B14F-4D97-AF65-F5344CB8AC3E}">
        <p14:creationId xmlns:p14="http://schemas.microsoft.com/office/powerpoint/2010/main" val="131620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672" y="3610862"/>
            <a:ext cx="10515600" cy="1325563"/>
          </a:xfrm>
        </p:spPr>
        <p:txBody>
          <a:bodyPr>
            <a:noAutofit/>
          </a:bodyPr>
          <a:lstStyle/>
          <a:p>
            <a:r>
              <a:rPr lang="en-US" sz="7200" err="1">
                <a:solidFill>
                  <a:srgbClr val="EFBE7D"/>
                </a:solidFill>
              </a:rPr>
              <a:t>etutoring.ohiolink.edu</a:t>
            </a:r>
            <a:endParaRPr lang="en-US" sz="7200">
              <a:solidFill>
                <a:srgbClr val="EFBE7D"/>
              </a:solidFill>
            </a:endParaRPr>
          </a:p>
        </p:txBody>
      </p:sp>
      <p:sp>
        <p:nvSpPr>
          <p:cNvPr id="3" name="Content Placeholder 2"/>
          <p:cNvSpPr>
            <a:spLocks noGrp="1"/>
          </p:cNvSpPr>
          <p:nvPr>
            <p:ph sz="half" idx="1"/>
          </p:nvPr>
        </p:nvSpPr>
        <p:spPr>
          <a:xfrm>
            <a:off x="800672" y="2662465"/>
            <a:ext cx="8531831" cy="948397"/>
          </a:xfrm>
        </p:spPr>
        <p:txBody>
          <a:bodyPr>
            <a:normAutofit/>
          </a:bodyPr>
          <a:lstStyle/>
          <a:p>
            <a:pPr marL="0" indent="0">
              <a:buNone/>
            </a:pPr>
            <a:r>
              <a:rPr lang="en-US" sz="4400"/>
              <a:t>Students set up accounts at</a:t>
            </a: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13</a:t>
            </a:fld>
            <a:endParaRPr lang="en-US"/>
          </a:p>
        </p:txBody>
      </p:sp>
      <p:pic>
        <p:nvPicPr>
          <p:cNvPr id="8" name="Picture 7">
            <a:extLst>
              <a:ext uri="{FF2B5EF4-FFF2-40B4-BE49-F238E27FC236}">
                <a16:creationId xmlns:a16="http://schemas.microsoft.com/office/drawing/2014/main" id="{DB018FE8-BA5B-B945-89CF-D58D3A0A07F0}"/>
              </a:ext>
            </a:extLst>
          </p:cNvPr>
          <p:cNvPicPr>
            <a:picLocks noChangeAspect="1"/>
          </p:cNvPicPr>
          <p:nvPr/>
        </p:nvPicPr>
        <p:blipFill>
          <a:blip r:embed="rId3"/>
          <a:stretch>
            <a:fillRect/>
          </a:stretch>
        </p:blipFill>
        <p:spPr>
          <a:xfrm>
            <a:off x="800672" y="6138465"/>
            <a:ext cx="1694878" cy="579262"/>
          </a:xfrm>
          <a:prstGeom prst="rect">
            <a:avLst/>
          </a:prstGeom>
        </p:spPr>
      </p:pic>
      <p:sp>
        <p:nvSpPr>
          <p:cNvPr id="9" name="Oval 8">
            <a:extLst>
              <a:ext uri="{FF2B5EF4-FFF2-40B4-BE49-F238E27FC236}">
                <a16:creationId xmlns:a16="http://schemas.microsoft.com/office/drawing/2014/main" id="{B2DE4A60-090B-4B44-872D-32CCDBD42152}"/>
              </a:ext>
            </a:extLst>
          </p:cNvPr>
          <p:cNvSpPr/>
          <p:nvPr/>
        </p:nvSpPr>
        <p:spPr>
          <a:xfrm>
            <a:off x="8484891" y="-346178"/>
            <a:ext cx="3835173" cy="3835173"/>
          </a:xfrm>
          <a:prstGeom prst="ellipse">
            <a:avLst/>
          </a:prstGeom>
          <a:solidFill>
            <a:srgbClr val="C4B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EC96E-197C-C347-8D03-45BD55A0F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5960" y="754916"/>
            <a:ext cx="2113180" cy="2113180"/>
          </a:xfrm>
          <a:prstGeom prst="rect">
            <a:avLst/>
          </a:prstGeom>
        </p:spPr>
      </p:pic>
      <p:pic>
        <p:nvPicPr>
          <p:cNvPr id="11" name="Picture 10">
            <a:extLst>
              <a:ext uri="{FF2B5EF4-FFF2-40B4-BE49-F238E27FC236}">
                <a16:creationId xmlns:a16="http://schemas.microsoft.com/office/drawing/2014/main" id="{9DED6B79-5DC9-C54B-83D4-1FDBA1458056}"/>
              </a:ext>
            </a:extLst>
          </p:cNvPr>
          <p:cNvPicPr>
            <a:picLocks noChangeAspect="1"/>
          </p:cNvPicPr>
          <p:nvPr/>
        </p:nvPicPr>
        <p:blipFill>
          <a:blip r:embed="rId3"/>
          <a:srcRect/>
          <a:stretch/>
        </p:blipFill>
        <p:spPr>
          <a:xfrm>
            <a:off x="303025" y="365125"/>
            <a:ext cx="1203486" cy="411318"/>
          </a:xfrm>
          <a:prstGeom prst="rect">
            <a:avLst/>
          </a:prstGeom>
        </p:spPr>
      </p:pic>
    </p:spTree>
    <p:extLst>
      <p:ext uri="{BB962C8B-B14F-4D97-AF65-F5344CB8AC3E}">
        <p14:creationId xmlns:p14="http://schemas.microsoft.com/office/powerpoint/2010/main" val="70166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Presenter name</a:t>
            </a:r>
          </a:p>
        </p:txBody>
      </p:sp>
      <p:sp>
        <p:nvSpPr>
          <p:cNvPr id="4" name="Text Placeholder 3"/>
          <p:cNvSpPr>
            <a:spLocks noGrp="1"/>
          </p:cNvSpPr>
          <p:nvPr>
            <p:ph type="body" idx="11"/>
          </p:nvPr>
        </p:nvSpPr>
        <p:spPr>
          <a:xfrm>
            <a:off x="4816887" y="2406867"/>
            <a:ext cx="6435120" cy="1336458"/>
          </a:xfrm>
        </p:spPr>
        <p:txBody>
          <a:bodyPr/>
          <a:lstStyle/>
          <a:p>
            <a:r>
              <a:rPr lang="en-US" dirty="0"/>
              <a:t>title</a:t>
            </a:r>
          </a:p>
          <a:p>
            <a:r>
              <a:rPr lang="en-US" dirty="0"/>
              <a:t>Phone number | email address</a:t>
            </a:r>
          </a:p>
        </p:txBody>
      </p:sp>
      <p:sp>
        <p:nvSpPr>
          <p:cNvPr id="5" name="Text Placeholder 4"/>
          <p:cNvSpPr>
            <a:spLocks noGrp="1"/>
          </p:cNvSpPr>
          <p:nvPr>
            <p:ph type="body" idx="12"/>
          </p:nvPr>
        </p:nvSpPr>
        <p:spPr>
          <a:xfrm>
            <a:off x="4407966" y="5389651"/>
            <a:ext cx="9130040" cy="1107333"/>
          </a:xfrm>
        </p:spPr>
        <p:txBody>
          <a:bodyPr/>
          <a:lstStyle/>
          <a:p>
            <a:r>
              <a:rPr lang="en-US" b="1"/>
              <a:t>Local on-campus contact information</a:t>
            </a:r>
          </a:p>
        </p:txBody>
      </p:sp>
      <p:sp>
        <p:nvSpPr>
          <p:cNvPr id="7" name="TextBox 6">
            <a:extLst>
              <a:ext uri="{FF2B5EF4-FFF2-40B4-BE49-F238E27FC236}">
                <a16:creationId xmlns:a16="http://schemas.microsoft.com/office/drawing/2014/main" id="{4DC479FD-3107-1449-BC80-8CFCA0A15794}"/>
              </a:ext>
            </a:extLst>
          </p:cNvPr>
          <p:cNvSpPr txBox="1"/>
          <p:nvPr/>
        </p:nvSpPr>
        <p:spPr>
          <a:xfrm>
            <a:off x="859971" y="5316582"/>
            <a:ext cx="3426279" cy="369332"/>
          </a:xfrm>
          <a:prstGeom prst="rect">
            <a:avLst/>
          </a:prstGeom>
          <a:noFill/>
        </p:spPr>
        <p:txBody>
          <a:bodyPr wrap="square" rtlCol="0">
            <a:spAutoFit/>
          </a:bodyPr>
          <a:lstStyle/>
          <a:p>
            <a:r>
              <a:rPr lang="en-US">
                <a:solidFill>
                  <a:srgbClr val="53565A"/>
                </a:solidFill>
              </a:rPr>
              <a:t>School logo here</a:t>
            </a:r>
          </a:p>
        </p:txBody>
      </p:sp>
      <p:sp>
        <p:nvSpPr>
          <p:cNvPr id="6" name="Picture Placeholder 5">
            <a:extLst>
              <a:ext uri="{FF2B5EF4-FFF2-40B4-BE49-F238E27FC236}">
                <a16:creationId xmlns:a16="http://schemas.microsoft.com/office/drawing/2014/main" id="{61150FD4-3822-DF6A-F2D5-E03A2D8976AB}"/>
              </a:ext>
            </a:extLst>
          </p:cNvPr>
          <p:cNvSpPr>
            <a:spLocks noGrp="1"/>
          </p:cNvSpPr>
          <p:nvPr>
            <p:ph type="pic" idx="10"/>
          </p:nvPr>
        </p:nvSpPr>
        <p:spPr/>
      </p:sp>
    </p:spTree>
    <p:extLst>
      <p:ext uri="{BB962C8B-B14F-4D97-AF65-F5344CB8AC3E}">
        <p14:creationId xmlns:p14="http://schemas.microsoft.com/office/powerpoint/2010/main" val="371402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person, sitting, outdoor&#10;&#10;Description automatically generated">
            <a:extLst>
              <a:ext uri="{FF2B5EF4-FFF2-40B4-BE49-F238E27FC236}">
                <a16:creationId xmlns:a16="http://schemas.microsoft.com/office/drawing/2014/main" id="{F93250AB-1902-424F-9C80-2F06779FE4CF}"/>
              </a:ext>
            </a:extLst>
          </p:cNvPr>
          <p:cNvPicPr>
            <a:picLocks noGrp="1" noChangeAspect="1"/>
          </p:cNvPicPr>
          <p:nvPr>
            <p:ph type="pic" idx="1"/>
          </p:nvPr>
        </p:nvPicPr>
        <p:blipFill rotWithShape="1">
          <a:blip r:embed="rId3"/>
          <a:srcRect t="26" b="26"/>
          <a:stretch/>
        </p:blipFill>
        <p:spPr>
          <a:xfrm>
            <a:off x="0" y="0"/>
            <a:ext cx="12192000" cy="6858000"/>
          </a:xfrm>
        </p:spPr>
      </p:pic>
      <p:sp>
        <p:nvSpPr>
          <p:cNvPr id="31" name="Rectangle 30"/>
          <p:cNvSpPr/>
          <p:nvPr/>
        </p:nvSpPr>
        <p:spPr>
          <a:xfrm>
            <a:off x="0" y="3908096"/>
            <a:ext cx="12192000" cy="2457980"/>
          </a:xfrm>
          <a:prstGeom prst="rect">
            <a:avLst/>
          </a:prstGeom>
          <a:solidFill>
            <a:srgbClr val="D5273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63731" y="4277721"/>
            <a:ext cx="3628269" cy="338554"/>
          </a:xfrm>
          <a:prstGeom prst="rect">
            <a:avLst/>
          </a:prstGeom>
        </p:spPr>
        <p:txBody>
          <a:bodyPr wrap="square">
            <a:spAutoFit/>
          </a:bodyPr>
          <a:lstStyle/>
          <a:p>
            <a:pPr>
              <a:spcAft>
                <a:spcPts val="1400"/>
              </a:spcAft>
            </a:pPr>
            <a:r>
              <a:rPr lang="en-US" sz="1600">
                <a:solidFill>
                  <a:schemeClr val="bg1"/>
                </a:solidFill>
              </a:rPr>
              <a:t> </a:t>
            </a:r>
          </a:p>
        </p:txBody>
      </p:sp>
      <p:pic>
        <p:nvPicPr>
          <p:cNvPr id="3" name="Picture 2">
            <a:extLst>
              <a:ext uri="{FF2B5EF4-FFF2-40B4-BE49-F238E27FC236}">
                <a16:creationId xmlns:a16="http://schemas.microsoft.com/office/drawing/2014/main" id="{560D33ED-94F2-EF4E-A25C-A45B6904E5C2}"/>
              </a:ext>
            </a:extLst>
          </p:cNvPr>
          <p:cNvPicPr>
            <a:picLocks noChangeAspect="1"/>
          </p:cNvPicPr>
          <p:nvPr/>
        </p:nvPicPr>
        <p:blipFill>
          <a:blip r:embed="rId4"/>
          <a:stretch>
            <a:fillRect/>
          </a:stretch>
        </p:blipFill>
        <p:spPr>
          <a:xfrm>
            <a:off x="1180682" y="4557047"/>
            <a:ext cx="2865538" cy="904907"/>
          </a:xfrm>
          <a:prstGeom prst="rect">
            <a:avLst/>
          </a:prstGeom>
        </p:spPr>
      </p:pic>
    </p:spTree>
    <p:extLst>
      <p:ext uri="{BB962C8B-B14F-4D97-AF65-F5344CB8AC3E}">
        <p14:creationId xmlns:p14="http://schemas.microsoft.com/office/powerpoint/2010/main" val="211814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A0E13D-996F-2F4F-9C5C-7B7561641F41}"/>
              </a:ext>
            </a:extLst>
          </p:cNvPr>
          <p:cNvPicPr>
            <a:picLocks noChangeAspect="1"/>
          </p:cNvPicPr>
          <p:nvPr/>
        </p:nvPicPr>
        <p:blipFill>
          <a:blip r:embed="rId3"/>
          <a:srcRect/>
          <a:stretch/>
        </p:blipFill>
        <p:spPr>
          <a:xfrm>
            <a:off x="2940" y="1654"/>
            <a:ext cx="12186119" cy="6854692"/>
          </a:xfrm>
          <a:prstGeom prst="rect">
            <a:avLst/>
          </a:prstGeom>
        </p:spPr>
      </p:pic>
      <p:sp>
        <p:nvSpPr>
          <p:cNvPr id="7"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2</a:t>
            </a:fld>
            <a:endParaRPr lang="en-US"/>
          </a:p>
        </p:txBody>
      </p:sp>
      <p:sp>
        <p:nvSpPr>
          <p:cNvPr id="9" name="Rectangle 8">
            <a:extLst>
              <a:ext uri="{FF2B5EF4-FFF2-40B4-BE49-F238E27FC236}">
                <a16:creationId xmlns:a16="http://schemas.microsoft.com/office/drawing/2014/main" id="{ACABF90D-9C1E-954B-A94A-128E471CA729}"/>
              </a:ext>
            </a:extLst>
          </p:cNvPr>
          <p:cNvSpPr/>
          <p:nvPr/>
        </p:nvSpPr>
        <p:spPr>
          <a:xfrm>
            <a:off x="0" y="377781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AA81531-4370-B94C-B179-2F084E730B25}"/>
              </a:ext>
            </a:extLst>
          </p:cNvPr>
          <p:cNvPicPr>
            <a:picLocks noChangeAspect="1"/>
          </p:cNvPicPr>
          <p:nvPr/>
        </p:nvPicPr>
        <p:blipFill>
          <a:blip r:embed="rId4"/>
          <a:srcRect/>
          <a:stretch/>
        </p:blipFill>
        <p:spPr>
          <a:xfrm>
            <a:off x="1684630" y="4283189"/>
            <a:ext cx="2700723" cy="923031"/>
          </a:xfrm>
          <a:prstGeom prst="rect">
            <a:avLst/>
          </a:prstGeom>
        </p:spPr>
      </p:pic>
      <p:sp>
        <p:nvSpPr>
          <p:cNvPr id="12" name="TextBox 11">
            <a:extLst>
              <a:ext uri="{FF2B5EF4-FFF2-40B4-BE49-F238E27FC236}">
                <a16:creationId xmlns:a16="http://schemas.microsoft.com/office/drawing/2014/main" id="{33F030A4-E52B-1448-A169-68846278985B}"/>
              </a:ext>
            </a:extLst>
          </p:cNvPr>
          <p:cNvSpPr txBox="1"/>
          <p:nvPr/>
        </p:nvSpPr>
        <p:spPr>
          <a:xfrm>
            <a:off x="8483637" y="4560038"/>
            <a:ext cx="5236029" cy="369332"/>
          </a:xfrm>
          <a:prstGeom prst="rect">
            <a:avLst/>
          </a:prstGeom>
          <a:noFill/>
        </p:spPr>
        <p:txBody>
          <a:bodyPr wrap="square" rtlCol="0">
            <a:spAutoFit/>
          </a:bodyPr>
          <a:lstStyle/>
          <a:p>
            <a:r>
              <a:rPr lang="en-US"/>
              <a:t>School logo here</a:t>
            </a:r>
          </a:p>
        </p:txBody>
      </p:sp>
    </p:spTree>
    <p:extLst>
      <p:ext uri="{BB962C8B-B14F-4D97-AF65-F5344CB8AC3E}">
        <p14:creationId xmlns:p14="http://schemas.microsoft.com/office/powerpoint/2010/main" val="345366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0984"/>
            <a:ext cx="9144000" cy="3997158"/>
          </a:xfrm>
        </p:spPr>
        <p:txBody>
          <a:bodyPr anchor="ctr">
            <a:noAutofit/>
          </a:bodyPr>
          <a:lstStyle/>
          <a:p>
            <a:pPr algn="l"/>
            <a:r>
              <a:rPr lang="en-US" sz="3000"/>
              <a:t>About the </a:t>
            </a:r>
            <a:r>
              <a:rPr lang="en-US" sz="3000" err="1"/>
              <a:t>OhioLINK</a:t>
            </a:r>
            <a:r>
              <a:rPr lang="en-US" sz="3000"/>
              <a:t> </a:t>
            </a:r>
            <a:r>
              <a:rPr lang="en-US" sz="3000" err="1"/>
              <a:t>eTutoring</a:t>
            </a:r>
            <a:r>
              <a:rPr lang="en-US" sz="3000"/>
              <a:t> Collaborative</a:t>
            </a:r>
            <a:br>
              <a:rPr lang="en-US" sz="3000"/>
            </a:br>
            <a:br>
              <a:rPr lang="en-US" sz="3000" b="0"/>
            </a:br>
            <a:r>
              <a:rPr lang="en-US" sz="3200" b="0"/>
              <a:t>Since 2010, the </a:t>
            </a:r>
            <a:r>
              <a:rPr lang="en-US" sz="3200" b="0" err="1"/>
              <a:t>eTutoring</a:t>
            </a:r>
            <a:r>
              <a:rPr lang="en-US" sz="3200" b="0"/>
              <a:t> Collaborative has been providing reliable academic support for undergraduate students across the state. The program is offered through </a:t>
            </a:r>
            <a:r>
              <a:rPr lang="en-US" sz="3200" b="0" err="1"/>
              <a:t>OhioLINK</a:t>
            </a:r>
            <a:r>
              <a:rPr lang="en-US" sz="3200" b="0"/>
              <a:t> and in conjunction with {name of school}.</a:t>
            </a: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3</a:t>
            </a:fld>
            <a:endParaRPr lang="en-US"/>
          </a:p>
        </p:txBody>
      </p:sp>
      <p:sp>
        <p:nvSpPr>
          <p:cNvPr id="6" name="Rectangle 5">
            <a:extLst>
              <a:ext uri="{FF2B5EF4-FFF2-40B4-BE49-F238E27FC236}">
                <a16:creationId xmlns:a16="http://schemas.microsoft.com/office/drawing/2014/main" id="{9CED2196-336B-104C-9C93-AB63C2996AB4}"/>
              </a:ext>
            </a:extLst>
          </p:cNvPr>
          <p:cNvSpPr/>
          <p:nvPr/>
        </p:nvSpPr>
        <p:spPr>
          <a:xfrm>
            <a:off x="0" y="4868142"/>
            <a:ext cx="12192000" cy="1989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5CA119-AB64-644A-975D-AD79349F81A2}"/>
              </a:ext>
            </a:extLst>
          </p:cNvPr>
          <p:cNvSpPr txBox="1"/>
          <p:nvPr/>
        </p:nvSpPr>
        <p:spPr>
          <a:xfrm>
            <a:off x="1722619" y="5802350"/>
            <a:ext cx="5236029" cy="369332"/>
          </a:xfrm>
          <a:prstGeom prst="rect">
            <a:avLst/>
          </a:prstGeom>
          <a:noFill/>
        </p:spPr>
        <p:txBody>
          <a:bodyPr wrap="square" rtlCol="0">
            <a:spAutoFit/>
          </a:bodyPr>
          <a:lstStyle/>
          <a:p>
            <a:r>
              <a:rPr lang="en-US"/>
              <a:t>School logo here</a:t>
            </a:r>
          </a:p>
        </p:txBody>
      </p:sp>
    </p:spTree>
    <p:extLst>
      <p:ext uri="{BB962C8B-B14F-4D97-AF65-F5344CB8AC3E}">
        <p14:creationId xmlns:p14="http://schemas.microsoft.com/office/powerpoint/2010/main" val="231305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1380"/>
            <a:ext cx="9144000" cy="2387600"/>
          </a:xfrm>
        </p:spPr>
        <p:txBody>
          <a:bodyPr>
            <a:noAutofit/>
          </a:bodyPr>
          <a:lstStyle/>
          <a:p>
            <a:r>
              <a:rPr lang="en-US" sz="12000" err="1"/>
              <a:t>OhioLINK</a:t>
            </a:r>
            <a:r>
              <a:rPr lang="en-US" sz="12000"/>
              <a:t> </a:t>
            </a:r>
            <a:r>
              <a:rPr lang="en-US" sz="12000" err="1"/>
              <a:t>eTutoring</a:t>
            </a:r>
            <a:endParaRPr lang="en-US" sz="12000"/>
          </a:p>
        </p:txBody>
      </p:sp>
      <p:sp>
        <p:nvSpPr>
          <p:cNvPr id="3" name="Subtitle 2"/>
          <p:cNvSpPr>
            <a:spLocks noGrp="1"/>
          </p:cNvSpPr>
          <p:nvPr>
            <p:ph type="subTitle" idx="1"/>
          </p:nvPr>
        </p:nvSpPr>
        <p:spPr>
          <a:xfrm>
            <a:off x="1524000" y="5101055"/>
            <a:ext cx="9144000" cy="1655762"/>
          </a:xfrm>
        </p:spPr>
        <p:txBody>
          <a:bodyPr/>
          <a:lstStyle/>
          <a:p>
            <a:r>
              <a:rPr lang="en-US"/>
              <a:t>free online tutoring that fits your students’ schedules</a:t>
            </a:r>
          </a:p>
        </p:txBody>
      </p:sp>
      <p:sp>
        <p:nvSpPr>
          <p:cNvPr id="5" name="Slide Number Placeholder 4"/>
          <p:cNvSpPr txBox="1">
            <a:spLocks/>
          </p:cNvSpPr>
          <p:nvPr/>
        </p:nvSpPr>
        <p:spPr>
          <a:xfrm>
            <a:off x="4724400" y="6356350"/>
            <a:ext cx="2743200"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C1FFC2-478D-7440-ACF4-8CF0E46027E5}" type="slidenum">
              <a:rPr lang="en-US" smtClean="0"/>
              <a:pPr/>
              <a:t>4</a:t>
            </a:fld>
            <a:endParaRPr lang="en-US"/>
          </a:p>
        </p:txBody>
      </p:sp>
    </p:spTree>
    <p:extLst>
      <p:ext uri="{BB962C8B-B14F-4D97-AF65-F5344CB8AC3E}">
        <p14:creationId xmlns:p14="http://schemas.microsoft.com/office/powerpoint/2010/main" val="180356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Presenter name</a:t>
            </a:r>
          </a:p>
        </p:txBody>
      </p:sp>
      <p:sp>
        <p:nvSpPr>
          <p:cNvPr id="4" name="Text Placeholder 3"/>
          <p:cNvSpPr>
            <a:spLocks noGrp="1"/>
          </p:cNvSpPr>
          <p:nvPr>
            <p:ph type="body" idx="11"/>
          </p:nvPr>
        </p:nvSpPr>
        <p:spPr>
          <a:xfrm>
            <a:off x="4816887" y="2406867"/>
            <a:ext cx="6435120" cy="533968"/>
          </a:xfrm>
        </p:spPr>
        <p:txBody>
          <a:bodyPr/>
          <a:lstStyle/>
          <a:p>
            <a:r>
              <a:rPr lang="en-US" dirty="0"/>
              <a:t>Presenter title</a:t>
            </a:r>
          </a:p>
        </p:txBody>
      </p:sp>
      <p:sp>
        <p:nvSpPr>
          <p:cNvPr id="5" name="Text Placeholder 4"/>
          <p:cNvSpPr>
            <a:spLocks noGrp="1"/>
          </p:cNvSpPr>
          <p:nvPr>
            <p:ph type="body" idx="12"/>
          </p:nvPr>
        </p:nvSpPr>
        <p:spPr>
          <a:xfrm>
            <a:off x="2121966" y="5285153"/>
            <a:ext cx="7222059" cy="1107333"/>
          </a:xfrm>
        </p:spPr>
        <p:txBody>
          <a:bodyPr/>
          <a:lstStyle/>
          <a:p>
            <a:r>
              <a:rPr lang="en-US" dirty="0"/>
              <a:t>“Wisdom is not a product of schooling but of the lifelong attempt to acquire it.”</a:t>
            </a:r>
          </a:p>
          <a:p>
            <a:r>
              <a:rPr lang="en-US" sz="1600" b="1" dirty="0"/>
              <a:t>Albert Einstein</a:t>
            </a:r>
          </a:p>
        </p:txBody>
      </p:sp>
      <p:sp>
        <p:nvSpPr>
          <p:cNvPr id="6" name="Picture Placeholder 5">
            <a:extLst>
              <a:ext uri="{FF2B5EF4-FFF2-40B4-BE49-F238E27FC236}">
                <a16:creationId xmlns:a16="http://schemas.microsoft.com/office/drawing/2014/main" id="{5605036E-4B66-EE71-8CA6-751CD903A8BE}"/>
              </a:ext>
            </a:extLst>
          </p:cNvPr>
          <p:cNvSpPr>
            <a:spLocks noGrp="1"/>
          </p:cNvSpPr>
          <p:nvPr>
            <p:ph type="pic" idx="10"/>
          </p:nvPr>
        </p:nvSpPr>
        <p:spPr/>
      </p:sp>
    </p:spTree>
    <p:extLst>
      <p:ext uri="{BB962C8B-B14F-4D97-AF65-F5344CB8AC3E}">
        <p14:creationId xmlns:p14="http://schemas.microsoft.com/office/powerpoint/2010/main" val="113135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8814665" cy="1325563"/>
          </a:xfrm>
        </p:spPr>
        <p:txBody>
          <a:bodyPr>
            <a:normAutofit/>
          </a:bodyPr>
          <a:lstStyle/>
          <a:p>
            <a:r>
              <a:rPr lang="en-US" err="1">
                <a:solidFill>
                  <a:srgbClr val="6E7CA0"/>
                </a:solidFill>
              </a:rPr>
              <a:t>OhioLINK</a:t>
            </a:r>
            <a:r>
              <a:rPr lang="en-US">
                <a:solidFill>
                  <a:srgbClr val="6E7CA0"/>
                </a:solidFill>
              </a:rPr>
              <a:t> </a:t>
            </a:r>
            <a:r>
              <a:rPr lang="en-US" err="1">
                <a:solidFill>
                  <a:srgbClr val="6E7CA0"/>
                </a:solidFill>
              </a:rPr>
              <a:t>eTutoring</a:t>
            </a:r>
            <a:r>
              <a:rPr lang="en-US">
                <a:solidFill>
                  <a:srgbClr val="6E7CA0"/>
                </a:solidFill>
              </a:rPr>
              <a:t>:</a:t>
            </a:r>
          </a:p>
        </p:txBody>
      </p:sp>
      <p:sp>
        <p:nvSpPr>
          <p:cNvPr id="3" name="Content Placeholder 2"/>
          <p:cNvSpPr>
            <a:spLocks noGrp="1"/>
          </p:cNvSpPr>
          <p:nvPr>
            <p:ph idx="1"/>
          </p:nvPr>
        </p:nvSpPr>
        <p:spPr>
          <a:xfrm>
            <a:off x="1843342" y="2506662"/>
            <a:ext cx="6643433" cy="3305176"/>
          </a:xfrm>
        </p:spPr>
        <p:txBody>
          <a:bodyPr numCol="1">
            <a:normAutofit/>
          </a:bodyPr>
          <a:lstStyle/>
          <a:p>
            <a:r>
              <a:rPr lang="en-US">
                <a:solidFill>
                  <a:srgbClr val="53565A"/>
                </a:solidFill>
                <a:latin typeface="Arial" panose="020B0604020202020204" pitchFamily="34" charset="0"/>
                <a:ea typeface="Calibri" panose="020F0502020204030204" pitchFamily="34" charset="0"/>
              </a:rPr>
              <a:t>Free online tutoring to help your students meet your learning objectives </a:t>
            </a:r>
          </a:p>
          <a:p>
            <a:r>
              <a:rPr lang="en-US">
                <a:solidFill>
                  <a:srgbClr val="53565A"/>
                </a:solidFill>
                <a:latin typeface="Arial" panose="020B0604020202020204" pitchFamily="34" charset="0"/>
                <a:ea typeface="Calibri" panose="020F0502020204030204" pitchFamily="34" charset="0"/>
              </a:rPr>
              <a:t>More flexibility to fit your students’ schedules</a:t>
            </a:r>
          </a:p>
          <a:p>
            <a:r>
              <a:rPr lang="en-US">
                <a:solidFill>
                  <a:srgbClr val="53565A"/>
                </a:solidFill>
                <a:latin typeface="Arial" panose="020B0604020202020204" pitchFamily="34" charset="0"/>
              </a:rPr>
              <a:t>Serves many non-traditional students</a:t>
            </a:r>
            <a:endParaRPr lang="en-US">
              <a:solidFill>
                <a:srgbClr val="53565A"/>
              </a:solidFill>
            </a:endParaRPr>
          </a:p>
        </p:txBody>
      </p:sp>
      <p:sp>
        <p:nvSpPr>
          <p:cNvPr id="5" name="Slide Number Placeholder 4"/>
          <p:cNvSpPr>
            <a:spLocks noGrp="1"/>
          </p:cNvSpPr>
          <p:nvPr>
            <p:ph type="sldNum" sz="quarter" idx="12"/>
          </p:nvPr>
        </p:nvSpPr>
        <p:spPr>
          <a:xfrm>
            <a:off x="4724400" y="6356350"/>
            <a:ext cx="2743200" cy="365125"/>
          </a:xfrm>
        </p:spPr>
        <p:txBody>
          <a:bodyPr/>
          <a:lstStyle/>
          <a:p>
            <a:fld id="{07C1FFC2-478D-7440-ACF4-8CF0E46027E5}" type="slidenum">
              <a:rPr lang="en-US" smtClean="0"/>
              <a:pPr/>
              <a:t>6</a:t>
            </a:fld>
            <a:endParaRPr lang="en-US"/>
          </a:p>
        </p:txBody>
      </p:sp>
      <p:sp>
        <p:nvSpPr>
          <p:cNvPr id="4" name="Oval 3">
            <a:extLst>
              <a:ext uri="{FF2B5EF4-FFF2-40B4-BE49-F238E27FC236}">
                <a16:creationId xmlns:a16="http://schemas.microsoft.com/office/drawing/2014/main" id="{407B5501-2AE1-FB4E-A178-F7151AACA1F6}"/>
              </a:ext>
            </a:extLst>
          </p:cNvPr>
          <p:cNvSpPr/>
          <p:nvPr/>
        </p:nvSpPr>
        <p:spPr>
          <a:xfrm>
            <a:off x="8886825" y="500063"/>
            <a:ext cx="3686175" cy="3686175"/>
          </a:xfrm>
          <a:prstGeom prst="ellipse">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88468D-7143-644B-B542-AE40E06A4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806" y="1166044"/>
            <a:ext cx="2354213" cy="2354213"/>
          </a:xfrm>
          <a:prstGeom prst="rect">
            <a:avLst/>
          </a:prstGeom>
        </p:spPr>
      </p:pic>
    </p:spTree>
    <p:extLst>
      <p:ext uri="{BB962C8B-B14F-4D97-AF65-F5344CB8AC3E}">
        <p14:creationId xmlns:p14="http://schemas.microsoft.com/office/powerpoint/2010/main" val="145324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057BF28-D966-C340-BCA2-CE2F6185517A}"/>
              </a:ext>
            </a:extLst>
          </p:cNvPr>
          <p:cNvPicPr>
            <a:picLocks noGrp="1" noChangeAspect="1"/>
          </p:cNvPicPr>
          <p:nvPr>
            <p:ph type="pic" idx="1"/>
          </p:nvPr>
        </p:nvPicPr>
        <p:blipFill rotWithShape="1">
          <a:blip r:embed="rId3"/>
          <a:srcRect l="29053" r="-153"/>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1CCBF7C-D1F6-594B-9089-C62C7BBA6F93}"/>
              </a:ext>
            </a:extLst>
          </p:cNvPr>
          <p:cNvSpPr>
            <a:spLocks noGrp="1"/>
          </p:cNvSpPr>
          <p:nvPr>
            <p:ph type="title"/>
          </p:nvPr>
        </p:nvSpPr>
        <p:spPr>
          <a:xfrm>
            <a:off x="477980" y="1122363"/>
            <a:ext cx="6012761" cy="3204134"/>
          </a:xfrm>
        </p:spPr>
        <p:txBody>
          <a:bodyPr vert="horz" lIns="91440" tIns="45720" rIns="91440" bIns="45720" rtlCol="0" anchor="b">
            <a:normAutofit/>
          </a:bodyPr>
          <a:lstStyle/>
          <a:p>
            <a:r>
              <a:rPr lang="en-US" sz="4800" err="1">
                <a:solidFill>
                  <a:srgbClr val="071D49"/>
                </a:solidFill>
              </a:rPr>
              <a:t>eTutoring</a:t>
            </a:r>
            <a:r>
              <a:rPr lang="en-US" sz="4800">
                <a:solidFill>
                  <a:srgbClr val="071D49"/>
                </a:solidFill>
              </a:rPr>
              <a:t> has helped </a:t>
            </a:r>
            <a:r>
              <a:rPr lang="en-US" sz="6600">
                <a:solidFill>
                  <a:srgbClr val="6E7CA0"/>
                </a:solidFill>
              </a:rPr>
              <a:t>30,000</a:t>
            </a:r>
            <a:r>
              <a:rPr lang="en-US" sz="6600">
                <a:solidFill>
                  <a:srgbClr val="071D49"/>
                </a:solidFill>
              </a:rPr>
              <a:t> </a:t>
            </a:r>
            <a:r>
              <a:rPr lang="en-US" sz="4800">
                <a:solidFill>
                  <a:srgbClr val="071D49"/>
                </a:solidFill>
              </a:rPr>
              <a:t>students since 2010</a:t>
            </a:r>
          </a:p>
        </p:txBody>
      </p:sp>
      <p:sp>
        <p:nvSpPr>
          <p:cNvPr id="4" name="Text Placeholder 3">
            <a:extLst>
              <a:ext uri="{FF2B5EF4-FFF2-40B4-BE49-F238E27FC236}">
                <a16:creationId xmlns:a16="http://schemas.microsoft.com/office/drawing/2014/main" id="{E7F52106-3304-D146-B619-BEA1A7EB65D7}"/>
              </a:ext>
            </a:extLst>
          </p:cNvPr>
          <p:cNvSpPr>
            <a:spLocks noGrp="1"/>
          </p:cNvSpPr>
          <p:nvPr>
            <p:ph type="body" sz="half" idx="10"/>
          </p:nvPr>
        </p:nvSpPr>
        <p:spPr>
          <a:xfrm>
            <a:off x="477980" y="4872922"/>
            <a:ext cx="4023359" cy="1208141"/>
          </a:xfrm>
        </p:spPr>
        <p:txBody>
          <a:bodyPr vert="horz" lIns="91440" tIns="45720" rIns="91440" bIns="45720" rtlCol="0">
            <a:normAutofit/>
          </a:bodyPr>
          <a:lstStyle/>
          <a:p>
            <a:r>
              <a:rPr lang="en-US" sz="2000">
                <a:solidFill>
                  <a:srgbClr val="53565A"/>
                </a:solidFill>
              </a:rPr>
              <a:t>Supported by the Ohio Department of Higher Education</a:t>
            </a:r>
          </a:p>
          <a:p>
            <a:endParaRPr lang="en-US" sz="2000">
              <a:solidFill>
                <a:schemeClr val="tx1"/>
              </a:solidFill>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B88021A-AB7A-594B-B11D-CE56035391B6}"/>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lgn="r">
              <a:spcAft>
                <a:spcPts val="600"/>
              </a:spcAft>
              <a:defRPr/>
            </a:pPr>
            <a:fld id="{07C1FFC2-478D-7440-ACF4-8CF0E46027E5}" type="slidenum">
              <a:rPr lang="en-US" sz="1200">
                <a:solidFill>
                  <a:schemeClr val="bg1"/>
                </a:solidFill>
                <a:latin typeface="Calibri" panose="020F0502020204030204"/>
              </a:rPr>
              <a:pPr algn="r">
                <a:spcAft>
                  <a:spcPts val="600"/>
                </a:spcAft>
                <a:defRPr/>
              </a:pPr>
              <a:t>7</a:t>
            </a:fld>
            <a:endParaRPr lang="en-US" sz="1200">
              <a:solidFill>
                <a:schemeClr val="bg1"/>
              </a:solidFill>
              <a:latin typeface="Calibri" panose="020F0502020204030204"/>
            </a:endParaRPr>
          </a:p>
        </p:txBody>
      </p:sp>
      <p:pic>
        <p:nvPicPr>
          <p:cNvPr id="9" name="Picture 8">
            <a:extLst>
              <a:ext uri="{FF2B5EF4-FFF2-40B4-BE49-F238E27FC236}">
                <a16:creationId xmlns:a16="http://schemas.microsoft.com/office/drawing/2014/main" id="{AF5D21D1-45BB-0147-846F-20A0265005BB}"/>
              </a:ext>
            </a:extLst>
          </p:cNvPr>
          <p:cNvPicPr>
            <a:picLocks noChangeAspect="1"/>
          </p:cNvPicPr>
          <p:nvPr/>
        </p:nvPicPr>
        <p:blipFill>
          <a:blip r:embed="rId4"/>
          <a:stretch>
            <a:fillRect/>
          </a:stretch>
        </p:blipFill>
        <p:spPr>
          <a:xfrm>
            <a:off x="303025" y="365125"/>
            <a:ext cx="1203486" cy="411318"/>
          </a:xfrm>
          <a:prstGeom prst="rect">
            <a:avLst/>
          </a:prstGeom>
        </p:spPr>
      </p:pic>
    </p:spTree>
    <p:extLst>
      <p:ext uri="{BB962C8B-B14F-4D97-AF65-F5344CB8AC3E}">
        <p14:creationId xmlns:p14="http://schemas.microsoft.com/office/powerpoint/2010/main" val="93627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342" y="1046162"/>
            <a:ext cx="7414347" cy="1325563"/>
          </a:xfrm>
        </p:spPr>
        <p:txBody>
          <a:bodyPr/>
          <a:lstStyle/>
          <a:p>
            <a:r>
              <a:rPr lang="en-US">
                <a:solidFill>
                  <a:srgbClr val="6E7CA0"/>
                </a:solidFill>
              </a:rPr>
              <a:t>2 options for assistance:</a:t>
            </a:r>
          </a:p>
        </p:txBody>
      </p:sp>
      <p:sp>
        <p:nvSpPr>
          <p:cNvPr id="3" name="Content Placeholder 2"/>
          <p:cNvSpPr>
            <a:spLocks noGrp="1"/>
          </p:cNvSpPr>
          <p:nvPr>
            <p:ph idx="1"/>
          </p:nvPr>
        </p:nvSpPr>
        <p:spPr>
          <a:xfrm>
            <a:off x="1843342" y="2419285"/>
            <a:ext cx="4327159" cy="2844826"/>
          </a:xfrm>
          <a:solidFill>
            <a:schemeClr val="bg1"/>
          </a:solidFill>
          <a:ln w="19050">
            <a:solidFill>
              <a:srgbClr val="6E7CA0"/>
            </a:solidFill>
          </a:ln>
        </p:spPr>
        <p:txBody>
          <a:bodyPr lIns="274320" tIns="274320" rIns="274320" bIns="274320" anchor="ctr" anchorCtr="0"/>
          <a:lstStyle/>
          <a:p>
            <a:pPr marL="0" indent="0" algn="ctr">
              <a:buNone/>
            </a:pPr>
            <a:r>
              <a:rPr lang="en-US" b="1" dirty="0">
                <a:solidFill>
                  <a:srgbClr val="6E7CA0"/>
                </a:solidFill>
              </a:rPr>
              <a:t>Online tutoring</a:t>
            </a:r>
            <a:endParaRPr lang="en-US" dirty="0"/>
          </a:p>
          <a:p>
            <a:pPr marL="0" indent="0" algn="ctr">
              <a:buNone/>
            </a:pPr>
            <a:r>
              <a:rPr lang="en-US" sz="2000" dirty="0">
                <a:solidFill>
                  <a:schemeClr val="tx1">
                    <a:lumMod val="50000"/>
                  </a:schemeClr>
                </a:solidFill>
              </a:rPr>
              <a:t>Work with trained tutors during </a:t>
            </a:r>
            <a:r>
              <a:rPr lang="en-US" sz="2000">
                <a:solidFill>
                  <a:schemeClr val="tx1">
                    <a:lumMod val="50000"/>
                  </a:schemeClr>
                </a:solidFill>
              </a:rPr>
              <a:t>drop-in sessions</a:t>
            </a:r>
            <a:r>
              <a:rPr lang="en-US" sz="2000" dirty="0">
                <a:solidFill>
                  <a:schemeClr val="tx1">
                    <a:lumMod val="50000"/>
                  </a:schemeClr>
                </a:solidFill>
              </a:rPr>
              <a:t> in a variety of subjects. </a:t>
            </a:r>
            <a:endParaRPr lang="en-US" sz="2000" dirty="0">
              <a:solidFill>
                <a:schemeClr val="tx1">
                  <a:lumMod val="50000"/>
                </a:schemeClr>
              </a:solidFill>
              <a:cs typeface="Arial"/>
            </a:endParaRPr>
          </a:p>
        </p:txBody>
      </p:sp>
      <p:sp>
        <p:nvSpPr>
          <p:cNvPr id="6" name="Slide Number Placeholder 5"/>
          <p:cNvSpPr>
            <a:spLocks noGrp="1"/>
          </p:cNvSpPr>
          <p:nvPr>
            <p:ph type="sldNum" sz="quarter" idx="12"/>
          </p:nvPr>
        </p:nvSpPr>
        <p:spPr>
          <a:xfrm>
            <a:off x="4724400" y="6356350"/>
            <a:ext cx="2743200" cy="365125"/>
          </a:xfrm>
        </p:spPr>
        <p:txBody>
          <a:bodyPr/>
          <a:lstStyle/>
          <a:p>
            <a:fld id="{07C1FFC2-478D-7440-ACF4-8CF0E46027E5}" type="slidenum">
              <a:rPr lang="en-US" smtClean="0"/>
              <a:pPr/>
              <a:t>8</a:t>
            </a:fld>
            <a:endParaRPr lang="en-US"/>
          </a:p>
        </p:txBody>
      </p:sp>
      <p:sp>
        <p:nvSpPr>
          <p:cNvPr id="8" name="Content Placeholder 2">
            <a:extLst>
              <a:ext uri="{FF2B5EF4-FFF2-40B4-BE49-F238E27FC236}">
                <a16:creationId xmlns:a16="http://schemas.microsoft.com/office/drawing/2014/main" id="{76BEBC23-CC58-2E4C-A6C3-A44D31B28F34}"/>
              </a:ext>
            </a:extLst>
          </p:cNvPr>
          <p:cNvSpPr txBox="1">
            <a:spLocks/>
          </p:cNvSpPr>
          <p:nvPr/>
        </p:nvSpPr>
        <p:spPr>
          <a:xfrm>
            <a:off x="7047426" y="2419285"/>
            <a:ext cx="4327159" cy="2844826"/>
          </a:xfrm>
          <a:prstGeom prst="rect">
            <a:avLst/>
          </a:prstGeom>
          <a:solidFill>
            <a:schemeClr val="bg1"/>
          </a:solidFill>
          <a:ln w="19050">
            <a:solidFill>
              <a:srgbClr val="6E7CA0"/>
            </a:solidFill>
          </a:ln>
        </p:spPr>
        <p:txBody>
          <a:bodyPr vert="horz" lIns="274320" tIns="274320" rIns="274320" bIns="274320" rtlCol="0" anchor="ctr" anchorCtr="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a:solidFill>
                  <a:srgbClr val="6E7CA0"/>
                </a:solidFill>
              </a:rPr>
              <a:t>Online writing reviews</a:t>
            </a:r>
            <a:endParaRPr lang="en-US" dirty="0"/>
          </a:p>
          <a:p>
            <a:pPr marL="0" indent="0" algn="ctr">
              <a:buNone/>
            </a:pPr>
            <a:r>
              <a:rPr lang="en-US" sz="2000" dirty="0">
                <a:solidFill>
                  <a:schemeClr val="tx1">
                    <a:lumMod val="50000"/>
                  </a:schemeClr>
                </a:solidFill>
              </a:rPr>
              <a:t>Upload assignments to get concrete suggestions that will improve your writing. </a:t>
            </a:r>
            <a:endParaRPr lang="en-US" sz="2000">
              <a:solidFill>
                <a:schemeClr val="tx1">
                  <a:lumMod val="50000"/>
                </a:schemeClr>
              </a:solidFill>
              <a:cs typeface="Arial"/>
            </a:endParaRPr>
          </a:p>
        </p:txBody>
      </p:sp>
      <p:sp>
        <p:nvSpPr>
          <p:cNvPr id="9" name="Oval 8">
            <a:extLst>
              <a:ext uri="{FF2B5EF4-FFF2-40B4-BE49-F238E27FC236}">
                <a16:creationId xmlns:a16="http://schemas.microsoft.com/office/drawing/2014/main" id="{184681A8-7D62-BB4A-9921-F462B663353B}"/>
              </a:ext>
            </a:extLst>
          </p:cNvPr>
          <p:cNvSpPr/>
          <p:nvPr/>
        </p:nvSpPr>
        <p:spPr>
          <a:xfrm>
            <a:off x="5848212" y="3197120"/>
            <a:ext cx="1289156" cy="1289156"/>
          </a:xfrm>
          <a:prstGeom prst="ellipse">
            <a:avLst/>
          </a:prstGeom>
          <a:solidFill>
            <a:srgbClr val="071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OR</a:t>
            </a:r>
          </a:p>
        </p:txBody>
      </p:sp>
    </p:spTree>
    <p:extLst>
      <p:ext uri="{BB962C8B-B14F-4D97-AF65-F5344CB8AC3E}">
        <p14:creationId xmlns:p14="http://schemas.microsoft.com/office/powerpoint/2010/main" val="75689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057BF28-D966-C340-BCA2-CE2F6185517A}"/>
              </a:ext>
            </a:extLst>
          </p:cNvPr>
          <p:cNvPicPr>
            <a:picLocks noGrp="1" noChangeAspect="1"/>
          </p:cNvPicPr>
          <p:nvPr>
            <p:ph type="pic" idx="1"/>
          </p:nvPr>
        </p:nvPicPr>
        <p:blipFill rotWithShape="1">
          <a:blip r:embed="rId3"/>
          <a:srcRect l="27027" t="6484" r="6482"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51CCBF7C-D1F6-594B-9089-C62C7BBA6F93}"/>
              </a:ext>
            </a:extLst>
          </p:cNvPr>
          <p:cNvSpPr>
            <a:spLocks noGrp="1"/>
          </p:cNvSpPr>
          <p:nvPr>
            <p:ph type="title"/>
          </p:nvPr>
        </p:nvSpPr>
        <p:spPr>
          <a:xfrm>
            <a:off x="477980" y="1122363"/>
            <a:ext cx="4508357" cy="3204134"/>
          </a:xfrm>
        </p:spPr>
        <p:txBody>
          <a:bodyPr vert="horz" lIns="91440" tIns="45720" rIns="91440" bIns="45720" rtlCol="0" anchor="b">
            <a:normAutofit/>
          </a:bodyPr>
          <a:lstStyle/>
          <a:p>
            <a:r>
              <a:rPr lang="en-US" sz="4800" err="1">
                <a:solidFill>
                  <a:srgbClr val="6E7CA0"/>
                </a:solidFill>
              </a:rPr>
              <a:t>eTutors</a:t>
            </a:r>
            <a:r>
              <a:rPr lang="en-US" sz="4800">
                <a:solidFill>
                  <a:srgbClr val="6E7CA0"/>
                </a:solidFill>
              </a:rPr>
              <a:t> available </a:t>
            </a:r>
            <a:br>
              <a:rPr lang="en-US" sz="4800">
                <a:solidFill>
                  <a:srgbClr val="6E7CA0"/>
                </a:solidFill>
              </a:rPr>
            </a:br>
            <a:r>
              <a:rPr lang="en-US" sz="4800">
                <a:solidFill>
                  <a:srgbClr val="6E7CA0"/>
                </a:solidFill>
              </a:rPr>
              <a:t>by subject, </a:t>
            </a:r>
            <a:br>
              <a:rPr lang="en-US" sz="4800">
                <a:solidFill>
                  <a:srgbClr val="6E7CA0"/>
                </a:solidFill>
              </a:rPr>
            </a:br>
            <a:r>
              <a:rPr lang="en-US" sz="4800">
                <a:solidFill>
                  <a:srgbClr val="6E7CA0"/>
                </a:solidFill>
              </a:rPr>
              <a:t>not courses</a:t>
            </a:r>
          </a:p>
        </p:txBody>
      </p:sp>
      <p:sp>
        <p:nvSpPr>
          <p:cNvPr id="4" name="Text Placeholder 3">
            <a:extLst>
              <a:ext uri="{FF2B5EF4-FFF2-40B4-BE49-F238E27FC236}">
                <a16:creationId xmlns:a16="http://schemas.microsoft.com/office/drawing/2014/main" id="{E7F52106-3304-D146-B619-BEA1A7EB65D7}"/>
              </a:ext>
            </a:extLst>
          </p:cNvPr>
          <p:cNvSpPr>
            <a:spLocks noGrp="1"/>
          </p:cNvSpPr>
          <p:nvPr>
            <p:ph type="body" sz="half" idx="10"/>
          </p:nvPr>
        </p:nvSpPr>
        <p:spPr>
          <a:xfrm>
            <a:off x="477981" y="4872922"/>
            <a:ext cx="3681644" cy="1619953"/>
          </a:xfrm>
        </p:spPr>
        <p:txBody>
          <a:bodyPr vert="horz" lIns="91440" tIns="45720" rIns="91440" bIns="45720" rtlCol="0">
            <a:normAutofit/>
          </a:bodyPr>
          <a:lstStyle/>
          <a:p>
            <a:pPr marL="342900" indent="-342900">
              <a:buFont typeface="Arial" panose="020B0604020202020204" pitchFamily="34" charset="0"/>
              <a:buChar char="•"/>
            </a:pPr>
            <a:r>
              <a:rPr lang="en-US" sz="2000">
                <a:solidFill>
                  <a:srgbClr val="53565A"/>
                </a:solidFill>
              </a:rPr>
              <a:t>They are subject experts and receive tutor training</a:t>
            </a:r>
          </a:p>
          <a:p>
            <a:pPr marL="342900" indent="-342900">
              <a:buFont typeface="Arial" panose="020B0604020202020204" pitchFamily="34" charset="0"/>
              <a:buChar char="•"/>
            </a:pPr>
            <a:r>
              <a:rPr lang="en-US" sz="2000">
                <a:solidFill>
                  <a:srgbClr val="53565A"/>
                </a:solidFill>
              </a:rPr>
              <a:t>Tutors are shared among the 20 participating schools</a:t>
            </a: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B88021A-AB7A-594B-B11D-CE56035391B6}"/>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C1FFC2-478D-7440-ACF4-8CF0E46027E5}"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40C61F1-1F3D-C341-9B4F-4B33D2CE5FF3}"/>
              </a:ext>
            </a:extLst>
          </p:cNvPr>
          <p:cNvPicPr>
            <a:picLocks noChangeAspect="1"/>
          </p:cNvPicPr>
          <p:nvPr/>
        </p:nvPicPr>
        <p:blipFill>
          <a:blip r:embed="rId4"/>
          <a:stretch>
            <a:fillRect/>
          </a:stretch>
        </p:blipFill>
        <p:spPr>
          <a:xfrm>
            <a:off x="303025" y="365125"/>
            <a:ext cx="1203486" cy="411318"/>
          </a:xfrm>
          <a:prstGeom prst="rect">
            <a:avLst/>
          </a:prstGeom>
        </p:spPr>
      </p:pic>
    </p:spTree>
    <p:extLst>
      <p:ext uri="{BB962C8B-B14F-4D97-AF65-F5344CB8AC3E}">
        <p14:creationId xmlns:p14="http://schemas.microsoft.com/office/powerpoint/2010/main" val="3860090501"/>
      </p:ext>
    </p:extLst>
  </p:cSld>
  <p:clrMapOvr>
    <a:masterClrMapping/>
  </p:clrMapOvr>
</p:sld>
</file>

<file path=ppt/theme/theme1.xml><?xml version="1.0" encoding="utf-8"?>
<a:theme xmlns:a="http://schemas.openxmlformats.org/drawingml/2006/main" name="Office Theme">
  <a:themeElements>
    <a:clrScheme name="OhioLINK 1">
      <a:dk1>
        <a:srgbClr val="6C6C6C"/>
      </a:dk1>
      <a:lt1>
        <a:srgbClr val="FFFFFF"/>
      </a:lt1>
      <a:dk2>
        <a:srgbClr val="6C6C6C"/>
      </a:dk2>
      <a:lt2>
        <a:srgbClr val="FFFFFF"/>
      </a:lt2>
      <a:accent1>
        <a:srgbClr val="C8102E"/>
      </a:accent1>
      <a:accent2>
        <a:srgbClr val="782F40"/>
      </a:accent2>
      <a:accent3>
        <a:srgbClr val="6E7CA0"/>
      </a:accent3>
      <a:accent4>
        <a:srgbClr val="071D49"/>
      </a:accent4>
      <a:accent5>
        <a:srgbClr val="F5E1A3"/>
      </a:accent5>
      <a:accent6>
        <a:srgbClr val="EFBE7D"/>
      </a:accent6>
      <a:hlink>
        <a:srgbClr val="C3BCB7"/>
      </a:hlink>
      <a:folHlink>
        <a:srgbClr val="8DB9C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1067</Words>
  <Application>Microsoft Macintosh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About the OhioLINK eTutoring Collaborative  Since 2010, the eTutoring Collaborative has been providing reliable academic support for undergraduate students across the state. The program is offered through OhioLINK and in conjunction with {name of school}.</vt:lpstr>
      <vt:lpstr>OhioLINK eTutoring</vt:lpstr>
      <vt:lpstr>PowerPoint Presentation</vt:lpstr>
      <vt:lpstr>OhioLINK eTutoring:</vt:lpstr>
      <vt:lpstr>eTutoring has helped 30,000 students since 2010</vt:lpstr>
      <vt:lpstr>2 options for assistance:</vt:lpstr>
      <vt:lpstr>eTutors available  by subject,  not courses</vt:lpstr>
      <vt:lpstr>Subject include:</vt:lpstr>
      <vt:lpstr>PowerPoint Presentation</vt:lpstr>
      <vt:lpstr>Writing reviews for assignments and papers:</vt:lpstr>
      <vt:lpstr>etutoring.ohiolink.edu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Grimes, Patti</cp:lastModifiedBy>
  <cp:revision>23</cp:revision>
  <dcterms:created xsi:type="dcterms:W3CDTF">2016-11-17T19:01:31Z</dcterms:created>
  <dcterms:modified xsi:type="dcterms:W3CDTF">2023-08-02T14:01:43Z</dcterms:modified>
</cp:coreProperties>
</file>