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98" r:id="rId3"/>
    <p:sldId id="292" r:id="rId4"/>
    <p:sldId id="281" r:id="rId5"/>
    <p:sldId id="260" r:id="rId6"/>
    <p:sldId id="295" r:id="rId7"/>
    <p:sldId id="257" r:id="rId8"/>
    <p:sldId id="294" r:id="rId9"/>
    <p:sldId id="276" r:id="rId10"/>
    <p:sldId id="280" r:id="rId11"/>
    <p:sldId id="296" r:id="rId12"/>
    <p:sldId id="277" r:id="rId13"/>
    <p:sldId id="29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C4BCB7"/>
    <a:srgbClr val="6E7CA0"/>
    <a:srgbClr val="F5E1A4"/>
    <a:srgbClr val="8DB9CA"/>
    <a:srgbClr val="071D49"/>
    <a:srgbClr val="97999B"/>
    <a:srgbClr val="EFBE7D"/>
    <a:srgbClr val="782F40"/>
    <a:srgbClr val="C8102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215BE-F995-B6D3-4BC8-A5875CC792EF}" v="15" dt="2022-04-11T18:40:58.517"/>
    <p1510:client id="{5E77F530-40AF-1951-BD93-1717AD51AA14}" v="27" dt="2021-08-10T17:11:08.317"/>
    <p1510:client id="{E53DA5BC-01BF-DD04-7462-0D0051E76EB3}" v="1" dt="2021-08-23T21:44:43.749"/>
    <p1510:client id="{F82D1330-65FA-E25F-4B2C-5C01230E57CF}" v="59" dt="2021-08-10T17:49:57.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5" autoAdjust="0"/>
    <p:restoredTop sz="66667" autoAdjust="0"/>
  </p:normalViewPr>
  <p:slideViewPr>
    <p:cSldViewPr snapToGrid="0" snapToObjects="1">
      <p:cViewPr varScale="1">
        <p:scale>
          <a:sx n="83" d="100"/>
          <a:sy n="83" d="100"/>
        </p:scale>
        <p:origin x="2824"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B379F9-5693-2F46-BBEE-EF65BC5F9F32}" type="datetimeFigureOut">
              <a:rPr lang="en-US" smtClean="0"/>
              <a:t>8/2/23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5EB84-162E-E942-B5FB-50D0D08644EB}" type="slidenum">
              <a:rPr lang="en-US" smtClean="0"/>
              <a:t>‹#›</a:t>
            </a:fld>
            <a:endParaRPr lang="en-US"/>
          </a:p>
        </p:txBody>
      </p:sp>
    </p:spTree>
    <p:extLst>
      <p:ext uri="{BB962C8B-B14F-4D97-AF65-F5344CB8AC3E}">
        <p14:creationId xmlns:p14="http://schemas.microsoft.com/office/powerpoint/2010/main" val="1801979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D1F57-38E3-5D4D-9A01-25918F49ED74}" type="datetimeFigureOut">
              <a:rPr lang="en-US" smtClean="0"/>
              <a:t>8/2/23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69F90-08E4-CD44-A69C-C7795922E440}" type="slidenum">
              <a:rPr lang="en-US" smtClean="0"/>
              <a:t>‹#›</a:t>
            </a:fld>
            <a:endParaRPr lang="en-US"/>
          </a:p>
        </p:txBody>
      </p:sp>
    </p:spTree>
    <p:extLst>
      <p:ext uri="{BB962C8B-B14F-4D97-AF65-F5344CB8AC3E}">
        <p14:creationId xmlns:p14="http://schemas.microsoft.com/office/powerpoint/2010/main" val="575646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69F90-08E4-CD44-A69C-C7795922E440}" type="slidenum">
              <a:rPr lang="en-US" smtClean="0"/>
              <a:t>1</a:t>
            </a:fld>
            <a:endParaRPr lang="en-US"/>
          </a:p>
        </p:txBody>
      </p:sp>
    </p:spTree>
    <p:extLst>
      <p:ext uri="{BB962C8B-B14F-4D97-AF65-F5344CB8AC3E}">
        <p14:creationId xmlns:p14="http://schemas.microsoft.com/office/powerpoint/2010/main" val="48481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Arial" panose="020B0604020202020204" pitchFamily="34" charset="0"/>
                <a:ea typeface="Calibri" panose="020F0502020204030204" pitchFamily="34" charset="0"/>
                <a:cs typeface="Times New Roman" panose="02020603050405020304" pitchFamily="18" charset="0"/>
              </a:rPr>
              <a:t>eTutoring’s</a:t>
            </a:r>
            <a:r>
              <a:rPr lang="en-US" sz="1200" dirty="0">
                <a:effectLst/>
                <a:latin typeface="Arial" panose="020B0604020202020204" pitchFamily="34" charset="0"/>
                <a:ea typeface="Calibri" panose="020F0502020204030204" pitchFamily="34" charset="0"/>
                <a:cs typeface="Times New Roman" panose="02020603050405020304" pitchFamily="18" charset="0"/>
              </a:rPr>
              <a:t> tutors often can be scheduled for evenings and weekends when your local academic support center is closed.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Arial" panose="020B0604020202020204" pitchFamily="34" charset="0"/>
                <a:ea typeface="Calibri" panose="020F0502020204030204" pitchFamily="34" charset="0"/>
                <a:cs typeface="Times New Roman" panose="02020603050405020304" pitchFamily="18" charset="0"/>
              </a:rPr>
              <a:t>eTutoring</a:t>
            </a:r>
            <a:r>
              <a:rPr lang="en-US" sz="1200" dirty="0">
                <a:effectLst/>
                <a:latin typeface="Arial" panose="020B0604020202020204" pitchFamily="34" charset="0"/>
                <a:ea typeface="Calibri" panose="020F0502020204030204" pitchFamily="34" charset="0"/>
                <a:cs typeface="Times New Roman" panose="02020603050405020304" pitchFamily="18" charset="0"/>
              </a:rPr>
              <a:t> services offers you more choice and flexibility in finding the academic support you need. </a:t>
            </a:r>
            <a:endParaRPr lang="en-US" sz="1200" b="1" i="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3E69F90-08E4-CD44-A69C-C7795922E440}" type="slidenum">
              <a:rPr lang="en-US" smtClean="0"/>
              <a:t>10</a:t>
            </a:fld>
            <a:endParaRPr lang="en-US"/>
          </a:p>
        </p:txBody>
      </p:sp>
    </p:spTree>
    <p:extLst>
      <p:ext uri="{BB962C8B-B14F-4D97-AF65-F5344CB8AC3E}">
        <p14:creationId xmlns:p14="http://schemas.microsoft.com/office/powerpoint/2010/main" val="129262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So </a:t>
            </a:r>
            <a:r>
              <a:rPr lang="en-US" sz="1200" dirty="0" err="1">
                <a:solidFill>
                  <a:schemeClr val="tx1">
                    <a:lumMod val="50000"/>
                  </a:schemeClr>
                </a:solidFill>
              </a:rPr>
              <a:t>OhioLINK</a:t>
            </a:r>
            <a:r>
              <a:rPr lang="en-US" sz="1200" dirty="0">
                <a:solidFill>
                  <a:schemeClr val="tx1">
                    <a:lumMod val="50000"/>
                  </a:schemeClr>
                </a:solidFill>
              </a:rPr>
              <a:t> </a:t>
            </a:r>
            <a:r>
              <a:rPr lang="en-US" sz="1200" dirty="0" err="1">
                <a:solidFill>
                  <a:schemeClr val="tx1">
                    <a:lumMod val="50000"/>
                  </a:schemeClr>
                </a:solidFill>
              </a:rPr>
              <a:t>eTutoring</a:t>
            </a:r>
            <a:r>
              <a:rPr lang="en-US" sz="1200" dirty="0">
                <a:solidFill>
                  <a:schemeClr val="tx1">
                    <a:lumMod val="50000"/>
                  </a:schemeClr>
                </a:solidFill>
              </a:rPr>
              <a:t> offers students flexible one-on-one online tutoring by appointment.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The other way </a:t>
            </a:r>
            <a:r>
              <a:rPr lang="en-US" sz="1200" dirty="0" err="1">
                <a:solidFill>
                  <a:schemeClr val="tx1">
                    <a:lumMod val="50000"/>
                  </a:schemeClr>
                </a:solidFill>
              </a:rPr>
              <a:t>OhioLINK</a:t>
            </a:r>
            <a:r>
              <a:rPr lang="en-US" sz="1200" dirty="0">
                <a:solidFill>
                  <a:schemeClr val="tx1">
                    <a:lumMod val="50000"/>
                  </a:schemeClr>
                </a:solidFill>
              </a:rPr>
              <a:t> </a:t>
            </a:r>
            <a:r>
              <a:rPr lang="en-US" sz="1200" dirty="0" err="1">
                <a:solidFill>
                  <a:schemeClr val="tx1">
                    <a:lumMod val="50000"/>
                  </a:schemeClr>
                </a:solidFill>
              </a:rPr>
              <a:t>eTutoring</a:t>
            </a:r>
            <a:r>
              <a:rPr lang="en-US" sz="1200" dirty="0">
                <a:solidFill>
                  <a:schemeClr val="tx1">
                    <a:lumMod val="50000"/>
                  </a:schemeClr>
                </a:solidFill>
              </a:rPr>
              <a:t> can help is through Writing Reviews to improve the quality of your writing and composition by addressing common issues in college-level writing assignments, i.e., organization, structure, citing sources, grammar, and writing mechanics.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This is an asynchronous service. You upload your writing and then receive written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They can help at any stage of your writing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This is not editing or proofreading. You’ll receive critique that will help you improve the quality of your written assignments.</a:t>
            </a:r>
          </a:p>
          <a:p>
            <a:endParaRPr lang="en-US" dirty="0"/>
          </a:p>
        </p:txBody>
      </p:sp>
      <p:sp>
        <p:nvSpPr>
          <p:cNvPr id="4" name="Slide Number Placeholder 3"/>
          <p:cNvSpPr>
            <a:spLocks noGrp="1"/>
          </p:cNvSpPr>
          <p:nvPr>
            <p:ph type="sldNum" sz="quarter" idx="10"/>
          </p:nvPr>
        </p:nvSpPr>
        <p:spPr/>
        <p:txBody>
          <a:bodyPr/>
          <a:lstStyle/>
          <a:p>
            <a:fld id="{83E69F90-08E4-CD44-A69C-C7795922E440}" type="slidenum">
              <a:rPr lang="en-US" smtClean="0"/>
              <a:t>11</a:t>
            </a:fld>
            <a:endParaRPr lang="en-US"/>
          </a:p>
        </p:txBody>
      </p:sp>
    </p:spTree>
    <p:extLst>
      <p:ext uri="{BB962C8B-B14F-4D97-AF65-F5344CB8AC3E}">
        <p14:creationId xmlns:p14="http://schemas.microsoft.com/office/powerpoint/2010/main" val="332066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effectLst/>
                <a:latin typeface="Arial" panose="020B0604020202020204" pitchFamily="34" charset="0"/>
                <a:ea typeface="Calibri" panose="020F0502020204030204" pitchFamily="34" charset="0"/>
                <a:cs typeface="Times New Roman" panose="02020603050405020304" pitchFamily="18" charset="0"/>
              </a:rPr>
              <a:t>This year </a:t>
            </a:r>
            <a:r>
              <a:rPr lang="en-US" sz="1600" b="0" i="0" dirty="0" err="1">
                <a:effectLst/>
                <a:latin typeface="Arial" panose="020B0604020202020204" pitchFamily="34" charset="0"/>
                <a:ea typeface="Calibri" panose="020F0502020204030204" pitchFamily="34" charset="0"/>
                <a:cs typeface="Times New Roman" panose="02020603050405020304" pitchFamily="18" charset="0"/>
              </a:rPr>
              <a:t>OhioLINK</a:t>
            </a:r>
            <a:r>
              <a:rPr lang="en-US" sz="1600" b="0" i="0" dirty="0">
                <a:effectLst/>
                <a:latin typeface="Arial" panose="020B0604020202020204" pitchFamily="34" charset="0"/>
                <a:ea typeface="Calibri" panose="020F0502020204030204" pitchFamily="34" charset="0"/>
                <a:cs typeface="Times New Roman" panose="02020603050405020304" pitchFamily="18" charset="0"/>
              </a:rPr>
              <a:t> is working with a user-friendly new platform, Tutor Ocean. </a:t>
            </a:r>
            <a:r>
              <a:rPr lang="en-US" sz="1200" dirty="0">
                <a:effectLst/>
                <a:latin typeface="Arial" panose="020B0604020202020204" pitchFamily="34" charset="0"/>
                <a:ea typeface="Calibri" panose="020F0502020204030204" pitchFamily="34" charset="0"/>
                <a:cs typeface="Times New Roman" panose="02020603050405020304" pitchFamily="18" charset="0"/>
              </a:rPr>
              <a:t>Visit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eTutoring.OhioLINK.edu</a:t>
            </a:r>
            <a:r>
              <a:rPr lang="en-US" sz="1200" dirty="0">
                <a:effectLst/>
                <a:latin typeface="Arial" panose="020B0604020202020204" pitchFamily="34" charset="0"/>
                <a:ea typeface="Calibri" panose="020F0502020204030204" pitchFamily="34" charset="0"/>
                <a:cs typeface="Times New Roman" panose="02020603050405020304" pitchFamily="18" charset="0"/>
              </a:rPr>
              <a:t> to set up your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This offers user-friendly features and teaching tools. </a:t>
            </a:r>
            <a:r>
              <a:rPr lang="en-US" sz="1200" dirty="0">
                <a:effectLst/>
                <a:latin typeface="Arial" panose="020B0604020202020204" pitchFamily="34" charset="0"/>
                <a:ea typeface="Arial" panose="020B0604020202020204" pitchFamily="34" charset="0"/>
              </a:rPr>
              <a:t>Students can set up accounts, filter tutor </a:t>
            </a:r>
            <a:r>
              <a:rPr lang="en-US" sz="1200" spc="-32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profiles, easily schedule a resource that fits their needs, and utilize the platform to meet with their tutor.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Please let me know if you have any trouble getting started or if I can answer any questions. Contact me at [local Campus Coordinator contact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3E69F90-08E4-CD44-A69C-C7795922E440}" type="slidenum">
              <a:rPr lang="en-US" smtClean="0"/>
              <a:t>12</a:t>
            </a:fld>
            <a:endParaRPr lang="en-US"/>
          </a:p>
        </p:txBody>
      </p:sp>
    </p:spTree>
    <p:extLst>
      <p:ext uri="{BB962C8B-B14F-4D97-AF65-F5344CB8AC3E}">
        <p14:creationId xmlns:p14="http://schemas.microsoft.com/office/powerpoint/2010/main" val="37245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have questions about this statewide-initiative, please contact Karen Boyd at </a:t>
            </a:r>
            <a:r>
              <a:rPr lang="en-US" sz="1200" dirty="0" err="1"/>
              <a:t>OhioLINK</a:t>
            </a:r>
            <a:r>
              <a:rPr lang="en-US" sz="1200" dirty="0"/>
              <a:t> </a:t>
            </a:r>
            <a:r>
              <a:rPr lang="en-US" sz="1200" dirty="0" err="1"/>
              <a:t>eTutoring</a:t>
            </a:r>
            <a:r>
              <a:rPr lang="en-US" sz="1200" dirty="0"/>
              <a:t>, 614-247-8665, </a:t>
            </a:r>
            <a:r>
              <a:rPr lang="en-US" sz="1200" dirty="0" err="1"/>
              <a:t>kboyd@ohiolink.edu</a:t>
            </a:r>
            <a:r>
              <a:rPr lang="en-US" sz="1200" dirty="0"/>
              <a:t>.</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Arial" panose="020B0604020202020204" pitchFamily="34" charset="0"/>
                <a:ea typeface="Calibri" panose="020F0502020204030204" pitchFamily="34" charset="0"/>
                <a:cs typeface="Times New Roman" panose="02020603050405020304" pitchFamily="18" charset="0"/>
              </a:rPr>
              <a:t>Or you can always contact me at [local Campus Coordinator contact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3E69F90-08E4-CD44-A69C-C7795922E440}" type="slidenum">
              <a:rPr lang="en-US" smtClean="0"/>
              <a:t>13</a:t>
            </a:fld>
            <a:endParaRPr lang="en-US"/>
          </a:p>
        </p:txBody>
      </p:sp>
    </p:spTree>
    <p:extLst>
      <p:ext uri="{BB962C8B-B14F-4D97-AF65-F5344CB8AC3E}">
        <p14:creationId xmlns:p14="http://schemas.microsoft.com/office/powerpoint/2010/main" val="359780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69F90-08E4-CD44-A69C-C7795922E440}" type="slidenum">
              <a:rPr lang="en-US" smtClean="0"/>
              <a:t>14</a:t>
            </a:fld>
            <a:endParaRPr lang="en-US"/>
          </a:p>
        </p:txBody>
      </p:sp>
    </p:spTree>
    <p:extLst>
      <p:ext uri="{BB962C8B-B14F-4D97-AF65-F5344CB8AC3E}">
        <p14:creationId xmlns:p14="http://schemas.microsoft.com/office/powerpoint/2010/main" val="171523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for non-</a:t>
            </a:r>
            <a:r>
              <a:rPr lang="en-US" dirty="0" err="1"/>
              <a:t>OhioLINK</a:t>
            </a:r>
            <a:r>
              <a:rPr lang="en-US" dirty="0"/>
              <a:t> presenters</a:t>
            </a:r>
          </a:p>
        </p:txBody>
      </p:sp>
      <p:sp>
        <p:nvSpPr>
          <p:cNvPr id="4" name="Slide Number Placeholder 3"/>
          <p:cNvSpPr>
            <a:spLocks noGrp="1"/>
          </p:cNvSpPr>
          <p:nvPr>
            <p:ph type="sldNum" sz="quarter" idx="10"/>
          </p:nvPr>
        </p:nvSpPr>
        <p:spPr/>
        <p:txBody>
          <a:bodyPr/>
          <a:lstStyle/>
          <a:p>
            <a:fld id="{83E69F90-08E4-CD44-A69C-C7795922E440}" type="slidenum">
              <a:rPr lang="en-US" smtClean="0"/>
              <a:t>2</a:t>
            </a:fld>
            <a:endParaRPr lang="en-US"/>
          </a:p>
        </p:txBody>
      </p:sp>
    </p:spTree>
    <p:extLst>
      <p:ext uri="{BB962C8B-B14F-4D97-AF65-F5344CB8AC3E}">
        <p14:creationId xmlns:p14="http://schemas.microsoft.com/office/powerpoint/2010/main" val="211146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OhioLINK</a:t>
            </a:r>
            <a:r>
              <a:rPr lang="en-US" sz="1200" kern="1200" dirty="0">
                <a:solidFill>
                  <a:schemeClr val="tx1"/>
                </a:solidFill>
                <a:effectLst/>
                <a:latin typeface="+mn-lt"/>
                <a:ea typeface="+mn-ea"/>
                <a:cs typeface="+mn-cs"/>
              </a:rPr>
              <a:t> and its 120 members committed to an all-encompassing content model, allowing students, faculty and researchers at 92 institutions access to an extensive shared pool of curricular and research materials far more extensive than any individual institution could afford to purchase on its own.</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OhioLINK</a:t>
            </a:r>
            <a:r>
              <a:rPr lang="en-US" sz="1200" kern="1200" dirty="0">
                <a:solidFill>
                  <a:schemeClr val="tx1"/>
                </a:solidFill>
                <a:effectLst/>
                <a:latin typeface="+mn-lt"/>
                <a:ea typeface="+mn-ea"/>
                <a:cs typeface="+mn-cs"/>
              </a:rPr>
              <a:t> negotiates better prices for resources than individual institutions or other library associations can. Annually, </a:t>
            </a:r>
            <a:r>
              <a:rPr lang="en-US" sz="1200" kern="1200" dirty="0" err="1">
                <a:solidFill>
                  <a:schemeClr val="tx1"/>
                </a:solidFill>
                <a:effectLst/>
                <a:latin typeface="+mn-lt"/>
                <a:ea typeface="+mn-ea"/>
                <a:cs typeface="+mn-cs"/>
              </a:rPr>
              <a:t>OhioLINK</a:t>
            </a:r>
            <a:r>
              <a:rPr lang="en-US" sz="1200" kern="1200" dirty="0">
                <a:solidFill>
                  <a:schemeClr val="tx1"/>
                </a:solidFill>
                <a:effectLst/>
                <a:latin typeface="+mn-lt"/>
                <a:ea typeface="+mn-ea"/>
                <a:cs typeface="+mn-cs"/>
              </a:rPr>
              <a:t> negotiates, invoices and manages published digital content worth $42 million on behalf of its member libraries, a fraction of the multi-millions that institutions would pay individually. Central management and negotiation also represent cost avoidances in staffing and administrative costs on individual campuses. </a:t>
            </a:r>
          </a:p>
        </p:txBody>
      </p:sp>
      <p:sp>
        <p:nvSpPr>
          <p:cNvPr id="4" name="Slide Number Placeholder 3"/>
          <p:cNvSpPr>
            <a:spLocks noGrp="1"/>
          </p:cNvSpPr>
          <p:nvPr>
            <p:ph type="sldNum" sz="quarter" idx="10"/>
          </p:nvPr>
        </p:nvSpPr>
        <p:spPr/>
        <p:txBody>
          <a:bodyPr/>
          <a:lstStyle/>
          <a:p>
            <a:fld id="{83E69F90-08E4-CD44-A69C-C7795922E440}" type="slidenum">
              <a:rPr lang="en-US" smtClean="0"/>
              <a:t>3</a:t>
            </a:fld>
            <a:endParaRPr lang="en-US"/>
          </a:p>
        </p:txBody>
      </p:sp>
    </p:spTree>
    <p:extLst>
      <p:ext uri="{BB962C8B-B14F-4D97-AF65-F5344CB8AC3E}">
        <p14:creationId xmlns:p14="http://schemas.microsoft.com/office/powerpoint/2010/main" val="237368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050" dirty="0" err="1">
                <a:latin typeface="Arial" panose="020B0604020202020204" pitchFamily="34" charset="0"/>
                <a:ea typeface="Calibri" panose="020F0502020204030204" pitchFamily="34" charset="0"/>
              </a:rPr>
              <a:t>OhioLINK</a:t>
            </a:r>
            <a:r>
              <a:rPr lang="en-US" sz="1050" dirty="0">
                <a:latin typeface="Arial" panose="020B0604020202020204" pitchFamily="34" charset="0"/>
                <a:ea typeface="Calibri" panose="020F0502020204030204" pitchFamily="34" charset="0"/>
              </a:rPr>
              <a:t> </a:t>
            </a:r>
            <a:r>
              <a:rPr lang="en-US" sz="1050" dirty="0" err="1">
                <a:latin typeface="Arial" panose="020B0604020202020204" pitchFamily="34" charset="0"/>
                <a:ea typeface="Calibri" panose="020F0502020204030204" pitchFamily="34" charset="0"/>
              </a:rPr>
              <a:t>eTutoring</a:t>
            </a:r>
            <a:r>
              <a:rPr lang="en-US" sz="1050" dirty="0">
                <a:latin typeface="Arial" panose="020B0604020202020204" pitchFamily="34" charset="0"/>
                <a:ea typeface="Calibri" panose="020F0502020204030204" pitchFamily="34" charset="0"/>
              </a:rPr>
              <a:t> offers help for undergraduates from trained tutors on a user-friendly online platform-- </a:t>
            </a:r>
            <a:r>
              <a:rPr lang="en-US" sz="1050" i="1" dirty="0">
                <a:latin typeface="Arial" panose="020B0604020202020204" pitchFamily="34" charset="0"/>
                <a:ea typeface="Calibri" panose="020F0502020204030204" pitchFamily="34" charset="0"/>
              </a:rPr>
              <a:t>at no cost</a:t>
            </a:r>
            <a:r>
              <a:rPr lang="en-US" sz="1050" dirty="0">
                <a:latin typeface="Arial" panose="020B0604020202020204" pitchFamily="34" charset="0"/>
                <a:ea typeface="Calibri" panose="020F0502020204030204" pitchFamily="34" charset="0"/>
              </a:rPr>
              <a:t> </a:t>
            </a:r>
            <a:r>
              <a:rPr lang="en-US" sz="1050" i="1" dirty="0">
                <a:latin typeface="Arial" panose="020B0604020202020204" pitchFamily="34" charset="0"/>
                <a:ea typeface="Calibri" panose="020F0502020204030204" pitchFamily="34" charset="0"/>
              </a:rPr>
              <a:t>to students</a:t>
            </a:r>
            <a:r>
              <a:rPr lang="en-US" sz="1050" dirty="0">
                <a:latin typeface="Arial" panose="020B0604020202020204" pitchFamily="34" charset="0"/>
                <a:ea typeface="Calibri" panose="020F0502020204030204" pitchFamily="34" charset="0"/>
              </a:rPr>
              <a:t>. </a:t>
            </a:r>
          </a:p>
          <a:p>
            <a:pPr lvl="0">
              <a:defRPr/>
            </a:pPr>
            <a:endParaRPr lang="en-US" sz="1050" dirty="0">
              <a:latin typeface="Arial" panose="020B0604020202020204" pitchFamily="34" charset="0"/>
              <a:ea typeface="Calibri" panose="020F0502020204030204" pitchFamily="34" charset="0"/>
              <a:cs typeface="Times New Roman" panose="02020603050405020304" pitchFamily="18" charset="0"/>
            </a:endParaRPr>
          </a:p>
          <a:p>
            <a:pPr lvl="0">
              <a:defRPr/>
            </a:pPr>
            <a:r>
              <a:rPr lang="en-US" dirty="0" err="1">
                <a:latin typeface="Arial" panose="020B0604020202020204" pitchFamily="34" charset="0"/>
                <a:ea typeface="Calibri" panose="020F0502020204030204" pitchFamily="34" charset="0"/>
                <a:cs typeface="Times New Roman" panose="02020603050405020304" pitchFamily="18" charset="0"/>
              </a:rPr>
              <a:t>eTutoring’s</a:t>
            </a:r>
            <a:r>
              <a:rPr lang="en-US" dirty="0">
                <a:latin typeface="Arial" panose="020B0604020202020204" pitchFamily="34" charset="0"/>
                <a:ea typeface="Calibri" panose="020F0502020204030204" pitchFamily="34" charset="0"/>
                <a:cs typeface="Times New Roman" panose="02020603050405020304" pitchFamily="18" charset="0"/>
              </a:rPr>
              <a:t> tutors and writing reviews can be scheduled in the evenings and weekends when our Tutoring Center is closed, so it’s a good supplement to our on-campus services.</a:t>
            </a:r>
          </a:p>
          <a:p>
            <a:pPr lvl="0">
              <a:defRPr/>
            </a:pPr>
            <a:endParaRPr lang="en-US" dirty="0">
              <a:latin typeface="Arial" panose="020B0604020202020204" pitchFamily="34" charset="0"/>
              <a:ea typeface="Calibri" panose="020F0502020204030204" pitchFamily="34" charset="0"/>
              <a:cs typeface="Times New Roman" panose="02020603050405020304" pitchFamily="18" charset="0"/>
            </a:endParaRPr>
          </a:p>
          <a:p>
            <a:pPr lvl="0">
              <a:defRPr/>
            </a:pPr>
            <a:r>
              <a:rPr lang="en-US" dirty="0">
                <a:latin typeface="Arial" panose="020B0604020202020204" pitchFamily="34" charset="0"/>
                <a:ea typeface="Calibri" panose="020F0502020204030204" pitchFamily="34" charset="0"/>
                <a:cs typeface="Times New Roman" panose="02020603050405020304" pitchFamily="18" charset="0"/>
              </a:rPr>
              <a:t>Whether you are struggling in class or just want an A instead of a B! </a:t>
            </a:r>
            <a:r>
              <a:rPr lang="en-US" dirty="0" err="1">
                <a:latin typeface="Arial" panose="020B0604020202020204" pitchFamily="34" charset="0"/>
                <a:ea typeface="Calibri" panose="020F0502020204030204" pitchFamily="34" charset="0"/>
                <a:cs typeface="Times New Roman" panose="02020603050405020304" pitchFamily="18" charset="0"/>
              </a:rPr>
              <a:t>eTutoring</a:t>
            </a:r>
            <a:r>
              <a:rPr lang="en-US" dirty="0">
                <a:latin typeface="Arial" panose="020B0604020202020204" pitchFamily="34" charset="0"/>
                <a:ea typeface="Calibri" panose="020F0502020204030204" pitchFamily="34" charset="0"/>
                <a:cs typeface="Times New Roman" panose="02020603050405020304" pitchFamily="18" charset="0"/>
              </a:rPr>
              <a:t> can help. It doesn’t have to be a long-term commitment. You can make an appointment to meet one-on-one for a</a:t>
            </a:r>
          </a:p>
          <a:p>
            <a:pPr lvl="0">
              <a:defRPr/>
            </a:pPr>
            <a:r>
              <a:rPr lang="en-US" dirty="0">
                <a:latin typeface="Arial" panose="020B0604020202020204" pitchFamily="34" charset="0"/>
                <a:ea typeface="Calibri" panose="020F0502020204030204" pitchFamily="34" charset="0"/>
                <a:cs typeface="Times New Roman" panose="02020603050405020304" pitchFamily="18" charset="0"/>
              </a:rPr>
              <a:t>single time, or schedule a meeting for once a week. Whatever works for you.</a:t>
            </a:r>
          </a:p>
        </p:txBody>
      </p:sp>
      <p:sp>
        <p:nvSpPr>
          <p:cNvPr id="4" name="Slide Number Placeholder 3"/>
          <p:cNvSpPr>
            <a:spLocks noGrp="1"/>
          </p:cNvSpPr>
          <p:nvPr>
            <p:ph type="sldNum" sz="quarter" idx="10"/>
          </p:nvPr>
        </p:nvSpPr>
        <p:spPr/>
        <p:txBody>
          <a:bodyPr/>
          <a:lstStyle/>
          <a:p>
            <a:fld id="{83E69F90-08E4-CD44-A69C-C7795922E440}" type="slidenum">
              <a:rPr lang="en-US" smtClean="0"/>
              <a:t>4</a:t>
            </a:fld>
            <a:endParaRPr lang="en-US"/>
          </a:p>
        </p:txBody>
      </p:sp>
    </p:spTree>
    <p:extLst>
      <p:ext uri="{BB962C8B-B14F-4D97-AF65-F5344CB8AC3E}">
        <p14:creationId xmlns:p14="http://schemas.microsoft.com/office/powerpoint/2010/main" val="356998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69F90-08E4-CD44-A69C-C7795922E440}" type="slidenum">
              <a:rPr lang="en-US" smtClean="0"/>
              <a:t>5</a:t>
            </a:fld>
            <a:endParaRPr lang="en-US"/>
          </a:p>
        </p:txBody>
      </p:sp>
    </p:spTree>
    <p:extLst>
      <p:ext uri="{BB962C8B-B14F-4D97-AF65-F5344CB8AC3E}">
        <p14:creationId xmlns:p14="http://schemas.microsoft.com/office/powerpoint/2010/main" val="87872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lumMod val="50000"/>
                  </a:schemeClr>
                </a:solidFill>
              </a:rPr>
              <a:t>eTutoring’s</a:t>
            </a:r>
            <a:r>
              <a:rPr lang="en-US" sz="1200" dirty="0">
                <a:solidFill>
                  <a:schemeClr val="tx1">
                    <a:lumMod val="50000"/>
                  </a:schemeClr>
                </a:solidFill>
              </a:rPr>
              <a:t> tutors are knowledgeable about their subjects and trained in tutoring.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Some of our tutors teach on campus. Some are exceptional students. Others are retired professionals who want to “give back” to students studying in their 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All have completed rigorous online </a:t>
            </a:r>
            <a:r>
              <a:rPr lang="en-US" sz="1200" dirty="0" err="1">
                <a:solidFill>
                  <a:schemeClr val="tx1">
                    <a:lumMod val="50000"/>
                  </a:schemeClr>
                </a:solidFill>
              </a:rPr>
              <a:t>eTutoring</a:t>
            </a:r>
            <a:r>
              <a:rPr lang="en-US" sz="1200" dirty="0">
                <a:solidFill>
                  <a:schemeClr val="tx1">
                    <a:lumMod val="50000"/>
                  </a:schemeClr>
                </a:solidFill>
              </a:rPr>
              <a:t>-specific training before being placed on the </a:t>
            </a:r>
            <a:r>
              <a:rPr lang="en-US" sz="1200" dirty="0" err="1">
                <a:solidFill>
                  <a:schemeClr val="tx1">
                    <a:lumMod val="50000"/>
                  </a:schemeClr>
                </a:solidFill>
              </a:rPr>
              <a:t>eTutoring</a:t>
            </a:r>
            <a:r>
              <a:rPr lang="en-US" sz="1200" dirty="0">
                <a:solidFill>
                  <a:schemeClr val="tx1">
                    <a:lumMod val="50000"/>
                  </a:schemeClr>
                </a:solidFill>
              </a:rPr>
              <a:t> schedule. </a:t>
            </a:r>
          </a:p>
        </p:txBody>
      </p:sp>
      <p:sp>
        <p:nvSpPr>
          <p:cNvPr id="4" name="Slide Number Placeholder 3"/>
          <p:cNvSpPr>
            <a:spLocks noGrp="1"/>
          </p:cNvSpPr>
          <p:nvPr>
            <p:ph type="sldNum" sz="quarter" idx="5"/>
          </p:nvPr>
        </p:nvSpPr>
        <p:spPr/>
        <p:txBody>
          <a:bodyPr/>
          <a:lstStyle/>
          <a:p>
            <a:fld id="{83E69F90-08E4-CD44-A69C-C7795922E440}" type="slidenum">
              <a:rPr lang="en-US" smtClean="0"/>
              <a:t>6</a:t>
            </a:fld>
            <a:endParaRPr lang="en-US"/>
          </a:p>
        </p:txBody>
      </p:sp>
    </p:spTree>
    <p:extLst>
      <p:ext uri="{BB962C8B-B14F-4D97-AF65-F5344CB8AC3E}">
        <p14:creationId xmlns:p14="http://schemas.microsoft.com/office/powerpoint/2010/main" val="992391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69F90-08E4-CD44-A69C-C7795922E440}" type="slidenum">
              <a:rPr lang="en-US" smtClean="0"/>
              <a:t>7</a:t>
            </a:fld>
            <a:endParaRPr lang="en-US"/>
          </a:p>
        </p:txBody>
      </p:sp>
    </p:spTree>
    <p:extLst>
      <p:ext uri="{BB962C8B-B14F-4D97-AF65-F5344CB8AC3E}">
        <p14:creationId xmlns:p14="http://schemas.microsoft.com/office/powerpoint/2010/main" val="103789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lumMod val="50000"/>
                  </a:schemeClr>
                </a:solidFill>
              </a:rPr>
              <a:t>eTutoring’s</a:t>
            </a:r>
            <a:r>
              <a:rPr lang="en-US" sz="1200" dirty="0">
                <a:solidFill>
                  <a:schemeClr val="tx1">
                    <a:lumMod val="50000"/>
                  </a:schemeClr>
                </a:solidFill>
              </a:rPr>
              <a:t> tutors are knowledgeable about their subjects and trained in tutoring.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Some of our tutors teach on campus. Some are exceptional students. Others are retired professionals who want to “give back” to students studying in their 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rPr>
              <a:t>All have completed rigorous online </a:t>
            </a:r>
            <a:r>
              <a:rPr lang="en-US" sz="1200" dirty="0" err="1">
                <a:solidFill>
                  <a:schemeClr val="tx1">
                    <a:lumMod val="50000"/>
                  </a:schemeClr>
                </a:solidFill>
              </a:rPr>
              <a:t>eTutoring</a:t>
            </a:r>
            <a:r>
              <a:rPr lang="en-US" sz="1200" dirty="0">
                <a:solidFill>
                  <a:schemeClr val="tx1">
                    <a:lumMod val="50000"/>
                  </a:schemeClr>
                </a:solidFill>
              </a:rPr>
              <a:t>-specific training before being placed on the </a:t>
            </a:r>
            <a:r>
              <a:rPr lang="en-US" sz="1200" dirty="0" err="1">
                <a:solidFill>
                  <a:schemeClr val="tx1">
                    <a:lumMod val="50000"/>
                  </a:schemeClr>
                </a:solidFill>
              </a:rPr>
              <a:t>eTutoring</a:t>
            </a:r>
            <a:r>
              <a:rPr lang="en-US" sz="1200" dirty="0">
                <a:solidFill>
                  <a:schemeClr val="tx1">
                    <a:lumMod val="50000"/>
                  </a:schemeClr>
                </a:solidFill>
              </a:rPr>
              <a:t> schedule. </a:t>
            </a:r>
          </a:p>
        </p:txBody>
      </p:sp>
      <p:sp>
        <p:nvSpPr>
          <p:cNvPr id="4" name="Slide Number Placeholder 3"/>
          <p:cNvSpPr>
            <a:spLocks noGrp="1"/>
          </p:cNvSpPr>
          <p:nvPr>
            <p:ph type="sldNum" sz="quarter" idx="5"/>
          </p:nvPr>
        </p:nvSpPr>
        <p:spPr/>
        <p:txBody>
          <a:bodyPr/>
          <a:lstStyle/>
          <a:p>
            <a:fld id="{83E69F90-08E4-CD44-A69C-C7795922E440}" type="slidenum">
              <a:rPr lang="en-US" smtClean="0"/>
              <a:t>8</a:t>
            </a:fld>
            <a:endParaRPr lang="en-US"/>
          </a:p>
        </p:txBody>
      </p:sp>
    </p:spTree>
    <p:extLst>
      <p:ext uri="{BB962C8B-B14F-4D97-AF65-F5344CB8AC3E}">
        <p14:creationId xmlns:p14="http://schemas.microsoft.com/office/powerpoint/2010/main" val="281329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69F90-08E4-CD44-A69C-C7795922E440}" type="slidenum">
              <a:rPr lang="en-US" smtClean="0"/>
              <a:t>9</a:t>
            </a:fld>
            <a:endParaRPr lang="en-US"/>
          </a:p>
        </p:txBody>
      </p:sp>
    </p:spTree>
    <p:extLst>
      <p:ext uri="{BB962C8B-B14F-4D97-AF65-F5344CB8AC3E}">
        <p14:creationId xmlns:p14="http://schemas.microsoft.com/office/powerpoint/2010/main" val="1730732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pattFill prst="wdUpDiag">
            <a:fgClr>
              <a:srgbClr val="7C7FAB"/>
            </a:fgClr>
            <a:bgClr>
              <a:srgbClr val="6E7CA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4"/>
          <p:cNvSpPr>
            <a:spLocks noGrp="1"/>
          </p:cNvSpPr>
          <p:nvPr>
            <p:ph type="dt" sz="half" idx="10"/>
          </p:nvPr>
        </p:nvSpPr>
        <p:spPr>
          <a:xfrm>
            <a:off x="1506510" y="6356350"/>
            <a:ext cx="2743200" cy="365125"/>
          </a:xfrm>
          <a:prstGeom prst="rect">
            <a:avLst/>
          </a:prstGeom>
        </p:spPr>
        <p:txBody>
          <a:bodyPr/>
          <a:lstStyle>
            <a:lvl1pPr>
              <a:defRPr sz="1000">
                <a:solidFill>
                  <a:schemeClr val="bg1"/>
                </a:solidFill>
              </a:defRPr>
            </a:lvl1pPr>
          </a:lstStyle>
          <a:p>
            <a:fld id="{CC0D6DAB-6E83-664C-864A-C130BFA68721}" type="datetime1">
              <a:rPr lang="en-US" smtClean="0"/>
              <a:pPr/>
              <a:t>8/2/23</a:t>
            </a:fld>
            <a:endParaRPr lang="en-US"/>
          </a:p>
        </p:txBody>
      </p:sp>
      <p:sp>
        <p:nvSpPr>
          <p:cNvPr id="12"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solidFill>
                  <a:schemeClr val="bg1"/>
                </a:solidFill>
              </a:defRPr>
            </a:lvl1pPr>
          </a:lstStyle>
          <a:p>
            <a:fld id="{07C1FFC2-478D-7440-ACF4-8CF0E46027E5}" type="slidenum">
              <a:rPr lang="en-US" smtClean="0"/>
              <a:pPr/>
              <a:t>‹#›</a:t>
            </a:fld>
            <a:endParaRPr lang="en-US" dirty="0"/>
          </a:p>
        </p:txBody>
      </p:sp>
      <p:pic>
        <p:nvPicPr>
          <p:cNvPr id="5" name="Picture 4">
            <a:extLst>
              <a:ext uri="{FF2B5EF4-FFF2-40B4-BE49-F238E27FC236}">
                <a16:creationId xmlns:a16="http://schemas.microsoft.com/office/drawing/2014/main" id="{3A85DEB4-D3E3-6342-BB64-D359EF8BED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9382" y="6176963"/>
            <a:ext cx="575978" cy="575978"/>
          </a:xfrm>
          <a:prstGeom prst="rect">
            <a:avLst/>
          </a:prstGeom>
        </p:spPr>
      </p:pic>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dirty="0"/>
              <a:t>Click to edit Master title style</a:t>
            </a:r>
          </a:p>
        </p:txBody>
      </p:sp>
      <p:sp>
        <p:nvSpPr>
          <p:cNvPr id="3" name="Vertical Text Placeholder 2"/>
          <p:cNvSpPr>
            <a:spLocks noGrp="1"/>
          </p:cNvSpPr>
          <p:nvPr>
            <p:ph type="body" orient="vert" idx="1"/>
          </p:nvPr>
        </p:nvSpPr>
        <p:spPr>
          <a:xfrm>
            <a:off x="1506511" y="1825625"/>
            <a:ext cx="9178978"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8D52464B-38FB-D747-B2F4-3C13F6288C8C}" type="datetime1">
              <a:rPr lang="en-US" smtClean="0"/>
              <a:t>8/2/23</a:t>
            </a:fld>
            <a:endParaRPr lang="en-US"/>
          </a:p>
        </p:txBody>
      </p:sp>
      <p:sp>
        <p:nvSpPr>
          <p:cNvPr id="8"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Tree>
    <p:extLst>
      <p:ext uri="{BB962C8B-B14F-4D97-AF65-F5344CB8AC3E}">
        <p14:creationId xmlns:p14="http://schemas.microsoft.com/office/powerpoint/2010/main" val="154038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948097" cy="5811838"/>
          </a:xfrm>
        </p:spPr>
        <p:txBody>
          <a:bodyPr vert="eaVert"/>
          <a:lstStyle>
            <a:lvl1pPr>
              <a:defRPr b="1">
                <a:solidFill>
                  <a:srgbClr val="F6BE00"/>
                </a:solidFill>
              </a:defRPr>
            </a:lvl1pPr>
          </a:lstStyle>
          <a:p>
            <a:r>
              <a:rPr lang="en-US" dirty="0"/>
              <a:t>Click to edit Master title style</a:t>
            </a:r>
          </a:p>
        </p:txBody>
      </p:sp>
      <p:sp>
        <p:nvSpPr>
          <p:cNvPr id="3" name="Vertical Text Placeholder 2"/>
          <p:cNvSpPr>
            <a:spLocks noGrp="1"/>
          </p:cNvSpPr>
          <p:nvPr>
            <p:ph type="body" orient="vert" idx="1"/>
          </p:nvPr>
        </p:nvSpPr>
        <p:spPr>
          <a:xfrm>
            <a:off x="1506510" y="365125"/>
            <a:ext cx="706599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A9E6C22C-1835-2147-81AE-02D15468771F}" type="datetime1">
              <a:rPr lang="en-US" smtClean="0"/>
              <a:t>8/2/23</a:t>
            </a:fld>
            <a:endParaRPr lang="en-US"/>
          </a:p>
        </p:txBody>
      </p:sp>
      <p:sp>
        <p:nvSpPr>
          <p:cNvPr id="8"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Tree>
    <p:extLst>
      <p:ext uri="{BB962C8B-B14F-4D97-AF65-F5344CB8AC3E}">
        <p14:creationId xmlns:p14="http://schemas.microsoft.com/office/powerpoint/2010/main" val="30408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2188952" cy="6858000"/>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dirty="0"/>
              <a:t>Click to edit Master title style</a:t>
            </a:r>
          </a:p>
        </p:txBody>
      </p:sp>
      <p:sp>
        <p:nvSpPr>
          <p:cNvPr id="3" name="Content Placeholder 2"/>
          <p:cNvSpPr>
            <a:spLocks noGrp="1"/>
          </p:cNvSpPr>
          <p:nvPr>
            <p:ph idx="1"/>
          </p:nvPr>
        </p:nvSpPr>
        <p:spPr>
          <a:xfrm>
            <a:off x="1506511" y="1825625"/>
            <a:ext cx="9178978"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4"/>
          <p:cNvSpPr>
            <a:spLocks noGrp="1"/>
          </p:cNvSpPr>
          <p:nvPr>
            <p:ph type="dt" sz="half" idx="10"/>
          </p:nvPr>
        </p:nvSpPr>
        <p:spPr>
          <a:xfrm>
            <a:off x="1506510" y="6356350"/>
            <a:ext cx="2743200" cy="365125"/>
          </a:xfrm>
          <a:prstGeom prst="rect">
            <a:avLst/>
          </a:prstGeom>
        </p:spPr>
        <p:txBody>
          <a:bodyPr/>
          <a:lstStyle>
            <a:lvl1pPr>
              <a:defRPr sz="1000">
                <a:solidFill>
                  <a:schemeClr val="tx1"/>
                </a:solidFill>
              </a:defRPr>
            </a:lvl1pPr>
          </a:lstStyle>
          <a:p>
            <a:fld id="{00B11BF9-A378-614F-A729-C509FF7849F4}" type="datetime1">
              <a:rPr lang="en-US" smtClean="0"/>
              <a:pPr/>
              <a:t>8/2/23</a:t>
            </a:fld>
            <a:endParaRPr lang="en-US" dirty="0"/>
          </a:p>
        </p:txBody>
      </p:sp>
      <p:sp>
        <p:nvSpPr>
          <p:cNvPr id="10"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pic>
        <p:nvPicPr>
          <p:cNvPr id="11" name="Picture 10">
            <a:extLst>
              <a:ext uri="{FF2B5EF4-FFF2-40B4-BE49-F238E27FC236}">
                <a16:creationId xmlns:a16="http://schemas.microsoft.com/office/drawing/2014/main" id="{7AB8760D-D21E-F647-9967-63B0AB46403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9382" y="6176963"/>
            <a:ext cx="575978" cy="57597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12188952" cy="6858000"/>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title"/>
          </p:nvPr>
        </p:nvSpPr>
        <p:spPr>
          <a:xfrm>
            <a:off x="1506510" y="365125"/>
            <a:ext cx="9178980" cy="1325563"/>
          </a:xfrm>
        </p:spPr>
        <p:txBody>
          <a:bodyPr/>
          <a:lstStyle>
            <a:lvl1pPr>
              <a:defRPr b="1">
                <a:solidFill>
                  <a:srgbClr val="F6BE00"/>
                </a:solidFill>
              </a:defRPr>
            </a:lvl1pPr>
          </a:lstStyle>
          <a:p>
            <a:r>
              <a:rPr lang="en-US" dirty="0"/>
              <a:t>Click to edit Master title style</a:t>
            </a:r>
          </a:p>
        </p:txBody>
      </p:sp>
      <p:sp>
        <p:nvSpPr>
          <p:cNvPr id="8" name="Content Placeholder 2"/>
          <p:cNvSpPr>
            <a:spLocks noGrp="1"/>
          </p:cNvSpPr>
          <p:nvPr>
            <p:ph sz="half" idx="1"/>
          </p:nvPr>
        </p:nvSpPr>
        <p:spPr>
          <a:xfrm>
            <a:off x="1506510" y="1825625"/>
            <a:ext cx="4354644"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6325849" y="1825625"/>
            <a:ext cx="435964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7F19E1DC-2255-3A40-99A0-9B446F57A7E2}" type="datetime1">
              <a:rPr lang="en-US" smtClean="0"/>
              <a:t>8/2/23</a:t>
            </a:fld>
            <a:endParaRPr lang="en-US"/>
          </a:p>
        </p:txBody>
      </p:sp>
      <p:sp>
        <p:nvSpPr>
          <p:cNvPr id="12"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pic>
        <p:nvPicPr>
          <p:cNvPr id="13" name="Picture 12">
            <a:extLst>
              <a:ext uri="{FF2B5EF4-FFF2-40B4-BE49-F238E27FC236}">
                <a16:creationId xmlns:a16="http://schemas.microsoft.com/office/drawing/2014/main" id="{F2595B4E-F0AD-7F42-A86B-825B113B645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9382" y="6176963"/>
            <a:ext cx="575978" cy="57597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0"/>
            <a:ext cx="12188952" cy="6858000"/>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dirty="0"/>
              <a:t>Click to edit Master title style</a:t>
            </a:r>
          </a:p>
        </p:txBody>
      </p:sp>
      <p:sp>
        <p:nvSpPr>
          <p:cNvPr id="8"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17A5D18F-5A9D-9A48-B20F-C5969433B93C}" type="datetime1">
              <a:rPr lang="en-US" smtClean="0"/>
              <a:t>8/2/23</a:t>
            </a:fld>
            <a:endParaRPr lang="en-US"/>
          </a:p>
        </p:txBody>
      </p:sp>
      <p:sp>
        <p:nvSpPr>
          <p:cNvPr id="9"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pic>
        <p:nvPicPr>
          <p:cNvPr id="10" name="Picture 9">
            <a:extLst>
              <a:ext uri="{FF2B5EF4-FFF2-40B4-BE49-F238E27FC236}">
                <a16:creationId xmlns:a16="http://schemas.microsoft.com/office/drawing/2014/main" id="{F49DA553-6AEA-264C-93AB-0CEF4EE67CF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9382" y="6176963"/>
            <a:ext cx="575978" cy="575978"/>
          </a:xfrm>
          <a:prstGeom prst="rect">
            <a:avLst/>
          </a:prstGeom>
        </p:spPr>
      </p:pic>
    </p:spTree>
    <p:extLst>
      <p:ext uri="{BB962C8B-B14F-4D97-AF65-F5344CB8AC3E}">
        <p14:creationId xmlns:p14="http://schemas.microsoft.com/office/powerpoint/2010/main" val="110252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350" y="0"/>
            <a:ext cx="12192000" cy="4404476"/>
          </a:xfrm>
          <a:prstGeom prst="rect">
            <a:avLst/>
          </a:prstGeom>
          <a:pattFill prst="wdUpDiag">
            <a:fgClr>
              <a:srgbClr val="7C7FAB"/>
            </a:fgClr>
            <a:bgClr>
              <a:srgbClr val="6E7CA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4816887" y="1872899"/>
            <a:ext cx="6435119" cy="533968"/>
          </a:xfrm>
        </p:spPr>
        <p:txBody>
          <a:bodyPr>
            <a:noAutofit/>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9" name="Picture Placeholder 2"/>
          <p:cNvSpPr>
            <a:spLocks noGrp="1" noChangeAspect="1"/>
          </p:cNvSpPr>
          <p:nvPr>
            <p:ph type="pic" idx="10"/>
          </p:nvPr>
        </p:nvSpPr>
        <p:spPr>
          <a:xfrm>
            <a:off x="2121966" y="1353235"/>
            <a:ext cx="2286000" cy="2286000"/>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2"/>
          <p:cNvSpPr>
            <a:spLocks noGrp="1"/>
          </p:cNvSpPr>
          <p:nvPr>
            <p:ph type="body" idx="11" hasCustomPrompt="1"/>
          </p:nvPr>
        </p:nvSpPr>
        <p:spPr>
          <a:xfrm>
            <a:off x="4816887" y="2403842"/>
            <a:ext cx="6435120" cy="533968"/>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Title(s)</a:t>
            </a:r>
          </a:p>
        </p:txBody>
      </p:sp>
      <p:sp>
        <p:nvSpPr>
          <p:cNvPr id="11" name="Text Placeholder 2"/>
          <p:cNvSpPr>
            <a:spLocks noGrp="1"/>
          </p:cNvSpPr>
          <p:nvPr>
            <p:ph type="body" idx="12" hasCustomPrompt="1"/>
          </p:nvPr>
        </p:nvSpPr>
        <p:spPr>
          <a:xfrm>
            <a:off x="2121966" y="5285154"/>
            <a:ext cx="9130040" cy="533968"/>
          </a:xfrm>
        </p:spPr>
        <p:txBody>
          <a:bodyPr>
            <a:noAutofit/>
          </a:bodyPr>
          <a:lstStyle>
            <a:lvl1pPr marL="0" indent="0">
              <a:buNone/>
              <a:defRPr sz="2400" baseline="0">
                <a:solidFill>
                  <a:srgbClr val="6C6C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“Quote or favorite quote…</a:t>
            </a:r>
          </a:p>
        </p:txBody>
      </p:sp>
      <p:sp>
        <p:nvSpPr>
          <p:cNvPr id="12" name="Rectangle 11"/>
          <p:cNvSpPr>
            <a:spLocks noChangeAspect="1"/>
          </p:cNvSpPr>
          <p:nvPr userDrawn="1"/>
        </p:nvSpPr>
        <p:spPr>
          <a:xfrm rot="2700000">
            <a:off x="2822707" y="3828614"/>
            <a:ext cx="914400" cy="914400"/>
          </a:xfrm>
          <a:prstGeom prst="rect">
            <a:avLst/>
          </a:prstGeom>
          <a:pattFill prst="wdUpDiag">
            <a:fgClr>
              <a:srgbClr val="7C7FAB"/>
            </a:fgClr>
            <a:bgClr>
              <a:srgbClr val="6E7CA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p:cNvSpPr>
            <a:spLocks noGrp="1"/>
          </p:cNvSpPr>
          <p:nvPr>
            <p:ph type="dt" sz="half" idx="13"/>
          </p:nvPr>
        </p:nvSpPr>
        <p:spPr>
          <a:xfrm>
            <a:off x="1506510" y="6356350"/>
            <a:ext cx="2743200" cy="365125"/>
          </a:xfrm>
          <a:prstGeom prst="rect">
            <a:avLst/>
          </a:prstGeom>
        </p:spPr>
        <p:txBody>
          <a:bodyPr/>
          <a:lstStyle>
            <a:lvl1pPr>
              <a:defRPr sz="1000"/>
            </a:lvl1pPr>
          </a:lstStyle>
          <a:p>
            <a:fld id="{CC0D6DAB-6E83-664C-864A-C130BFA68721}" type="datetime1">
              <a:rPr lang="en-US" smtClean="0"/>
              <a:t>8/2/23</a:t>
            </a:fld>
            <a:endParaRPr lang="en-US"/>
          </a:p>
        </p:txBody>
      </p:sp>
      <p:sp>
        <p:nvSpPr>
          <p:cNvPr id="15" name="Slide Number Placeholder 6"/>
          <p:cNvSpPr>
            <a:spLocks noGrp="1"/>
          </p:cNvSpPr>
          <p:nvPr>
            <p:ph type="sldNum" sz="quarter" idx="14"/>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Tree>
    <p:extLst>
      <p:ext uri="{BB962C8B-B14F-4D97-AF65-F5344CB8AC3E}">
        <p14:creationId xmlns:p14="http://schemas.microsoft.com/office/powerpoint/2010/main" val="102520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dirty="0"/>
              <a:t>Click to edit Master title style</a:t>
            </a:r>
          </a:p>
        </p:txBody>
      </p:sp>
      <p:sp>
        <p:nvSpPr>
          <p:cNvPr id="3" name="Content Placeholder 2"/>
          <p:cNvSpPr>
            <a:spLocks noGrp="1"/>
          </p:cNvSpPr>
          <p:nvPr>
            <p:ph idx="1"/>
          </p:nvPr>
        </p:nvSpPr>
        <p:spPr>
          <a:xfrm>
            <a:off x="1506511" y="1825625"/>
            <a:ext cx="917897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CC0D6DAB-6E83-664C-864A-C130BFA68721}" type="datetime1">
              <a:rPr lang="en-US" smtClean="0"/>
              <a:t>8/2/23</a:t>
            </a:fld>
            <a:endParaRPr lang="en-US"/>
          </a:p>
        </p:txBody>
      </p:sp>
      <p:sp>
        <p:nvSpPr>
          <p:cNvPr id="8"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
        <p:nvSpPr>
          <p:cNvPr id="4" name="TextBox 3">
            <a:extLst>
              <a:ext uri="{FF2B5EF4-FFF2-40B4-BE49-F238E27FC236}">
                <a16:creationId xmlns:a16="http://schemas.microsoft.com/office/drawing/2014/main" id="{5156C28A-5D99-A644-91D6-B6913A199E7A}"/>
              </a:ext>
            </a:extLst>
          </p:cNvPr>
          <p:cNvSpPr txBox="1"/>
          <p:nvPr userDrawn="1"/>
        </p:nvSpPr>
        <p:spPr>
          <a:xfrm>
            <a:off x="9658350" y="650081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964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dirty="0"/>
              <a:t>Click to edit Master title style</a:t>
            </a:r>
          </a:p>
        </p:txBody>
      </p:sp>
      <p:sp>
        <p:nvSpPr>
          <p:cNvPr id="3" name="Content Placeholder 2"/>
          <p:cNvSpPr>
            <a:spLocks noGrp="1"/>
          </p:cNvSpPr>
          <p:nvPr>
            <p:ph sz="half" idx="1"/>
          </p:nvPr>
        </p:nvSpPr>
        <p:spPr>
          <a:xfrm>
            <a:off x="1506510" y="1825625"/>
            <a:ext cx="435464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5849" y="1825625"/>
            <a:ext cx="43596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24F4BC4D-BA1C-4242-9291-9023C289C13F}" type="datetime1">
              <a:rPr lang="en-US" smtClean="0"/>
              <a:t>8/2/23</a:t>
            </a:fld>
            <a:endParaRPr lang="en-US" dirty="0"/>
          </a:p>
        </p:txBody>
      </p:sp>
      <p:sp>
        <p:nvSpPr>
          <p:cNvPr id="7"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Tree>
    <p:extLst>
      <p:ext uri="{BB962C8B-B14F-4D97-AF65-F5344CB8AC3E}">
        <p14:creationId xmlns:p14="http://schemas.microsoft.com/office/powerpoint/2010/main" val="135049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510" y="365125"/>
            <a:ext cx="9182156" cy="1325563"/>
          </a:xfrm>
        </p:spPr>
        <p:txBody>
          <a:bodyPr/>
          <a:lstStyle>
            <a:lvl1pPr>
              <a:defRPr b="1">
                <a:solidFill>
                  <a:srgbClr val="F6BE00"/>
                </a:solidFill>
              </a:defRPr>
            </a:lvl1pPr>
          </a:lstStyle>
          <a:p>
            <a:r>
              <a:rPr lang="en-US" dirty="0"/>
              <a:t>Click to edit Master title style</a:t>
            </a:r>
          </a:p>
        </p:txBody>
      </p:sp>
      <p:sp>
        <p:nvSpPr>
          <p:cNvPr id="3" name="Text Placeholder 2"/>
          <p:cNvSpPr>
            <a:spLocks noGrp="1"/>
          </p:cNvSpPr>
          <p:nvPr>
            <p:ph type="body" idx="1"/>
          </p:nvPr>
        </p:nvSpPr>
        <p:spPr>
          <a:xfrm>
            <a:off x="1506510" y="1681163"/>
            <a:ext cx="435464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06511" y="2505075"/>
            <a:ext cx="435464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5849" y="1681163"/>
            <a:ext cx="43595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5849" y="2505075"/>
            <a:ext cx="4359534" cy="36845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157A99F8-5DC0-9A41-AE04-A832F1C9A836}" type="datetime1">
              <a:rPr lang="en-US" smtClean="0"/>
              <a:t>8/2/23</a:t>
            </a:fld>
            <a:endParaRPr lang="en-US"/>
          </a:p>
        </p:txBody>
      </p:sp>
      <p:sp>
        <p:nvSpPr>
          <p:cNvPr id="11"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Tree>
    <p:extLst>
      <p:ext uri="{BB962C8B-B14F-4D97-AF65-F5344CB8AC3E}">
        <p14:creationId xmlns:p14="http://schemas.microsoft.com/office/powerpoint/2010/main" val="78336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arallelogram 5"/>
          <p:cNvSpPr/>
          <p:nvPr userDrawn="1"/>
        </p:nvSpPr>
        <p:spPr>
          <a:xfrm>
            <a:off x="6411074" y="1"/>
            <a:ext cx="7495752" cy="6858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6510" y="365125"/>
            <a:ext cx="5708904" cy="1325563"/>
          </a:xfrm>
        </p:spPr>
        <p:txBody>
          <a:bodyPr/>
          <a:lstStyle>
            <a:lvl1pPr>
              <a:defRPr b="1">
                <a:solidFill>
                  <a:srgbClr val="F6BE00"/>
                </a:solidFill>
              </a:defRPr>
            </a:lvl1pPr>
          </a:lstStyle>
          <a:p>
            <a:r>
              <a:rPr lang="en-US" dirty="0"/>
              <a:t>Click to edit Master title style</a:t>
            </a:r>
          </a:p>
        </p:txBody>
      </p:sp>
      <p:sp>
        <p:nvSpPr>
          <p:cNvPr id="3" name="Content Placeholder 2"/>
          <p:cNvSpPr>
            <a:spLocks noGrp="1"/>
          </p:cNvSpPr>
          <p:nvPr>
            <p:ph sz="half" idx="1"/>
          </p:nvPr>
        </p:nvSpPr>
        <p:spPr>
          <a:xfrm>
            <a:off x="1506510" y="1825625"/>
            <a:ext cx="570890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3"/>
          </p:nvPr>
        </p:nvSpPr>
        <p:spPr>
          <a:xfrm>
            <a:off x="7462752" y="0"/>
            <a:ext cx="472924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BF595587-6835-0A42-BFAB-0D8E9CC1DA67}" type="datetime1">
              <a:rPr lang="en-US" smtClean="0"/>
              <a:t>8/2/23</a:t>
            </a:fld>
            <a:endParaRPr lang="en-US"/>
          </a:p>
        </p:txBody>
      </p:sp>
      <p:sp>
        <p:nvSpPr>
          <p:cNvPr id="9"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pattFill prst="wdUpDiag">
          <a:fgClr>
            <a:srgbClr val="F9F9F9"/>
          </a:fgClr>
          <a:bgClr>
            <a:schemeClr val="bg1"/>
          </a:bgClr>
        </a:patt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444C98E5-FDE8-124F-8650-FD1D365F5393}" type="datetime1">
              <a:rPr lang="en-US" smtClean="0"/>
              <a:t>8/2/23</a:t>
            </a:fld>
            <a:endParaRPr lang="en-US"/>
          </a:p>
        </p:txBody>
      </p:sp>
      <p:sp>
        <p:nvSpPr>
          <p:cNvPr id="6"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Tree>
    <p:extLst>
      <p:ext uri="{BB962C8B-B14F-4D97-AF65-F5344CB8AC3E}">
        <p14:creationId xmlns:p14="http://schemas.microsoft.com/office/powerpoint/2010/main" val="204489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4" name="Picture 3"/>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a:off x="0" y="4178105"/>
            <a:ext cx="12192000" cy="1828800"/>
          </a:xfrm>
          <a:prstGeom prst="rect">
            <a:avLst/>
          </a:prstGeom>
        </p:spPr>
      </p:pic>
      <p:sp>
        <p:nvSpPr>
          <p:cNvPr id="2" name="Title 1"/>
          <p:cNvSpPr>
            <a:spLocks noGrp="1"/>
          </p:cNvSpPr>
          <p:nvPr>
            <p:ph type="title"/>
          </p:nvPr>
        </p:nvSpPr>
        <p:spPr>
          <a:xfrm>
            <a:off x="1499016" y="4178105"/>
            <a:ext cx="9201418" cy="696351"/>
          </a:xfrm>
        </p:spPr>
        <p:txBody>
          <a:bodyPr anchor="b"/>
          <a:lstStyle>
            <a:lvl1pPr>
              <a:defRPr sz="3200" b="1">
                <a:solidFill>
                  <a:srgbClr val="F6BE00"/>
                </a:solidFill>
              </a:defRPr>
            </a:lvl1pPr>
          </a:lstStyle>
          <a:p>
            <a:r>
              <a:rPr lang="en-US" dirty="0"/>
              <a:t>Click to edit Master title style</a:t>
            </a:r>
          </a:p>
        </p:txBody>
      </p:sp>
      <p:sp>
        <p:nvSpPr>
          <p:cNvPr id="8" name="Text Placeholder 3"/>
          <p:cNvSpPr>
            <a:spLocks noGrp="1"/>
          </p:cNvSpPr>
          <p:nvPr>
            <p:ph type="body" sz="half" idx="10" hasCustomPrompt="1"/>
          </p:nvPr>
        </p:nvSpPr>
        <p:spPr>
          <a:xfrm>
            <a:off x="1499016" y="4874456"/>
            <a:ext cx="9201418" cy="1132449"/>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6" name="Date Placeholder 4"/>
          <p:cNvSpPr>
            <a:spLocks noGrp="1"/>
          </p:cNvSpPr>
          <p:nvPr>
            <p:ph type="dt" sz="half" idx="11"/>
          </p:nvPr>
        </p:nvSpPr>
        <p:spPr>
          <a:xfrm>
            <a:off x="1506510" y="6356350"/>
            <a:ext cx="2743200" cy="365125"/>
          </a:xfrm>
          <a:prstGeom prst="rect">
            <a:avLst/>
          </a:prstGeom>
        </p:spPr>
        <p:txBody>
          <a:bodyPr/>
          <a:lstStyle>
            <a:lvl1pPr>
              <a:defRPr sz="1000"/>
            </a:lvl1pPr>
          </a:lstStyle>
          <a:p>
            <a:fld id="{444C98E5-FDE8-124F-8650-FD1D365F5393}" type="datetime1">
              <a:rPr lang="en-US" smtClean="0"/>
              <a:t>8/2/23</a:t>
            </a:fld>
            <a:endParaRPr lang="en-US"/>
          </a:p>
        </p:txBody>
      </p:sp>
      <p:sp>
        <p:nvSpPr>
          <p:cNvPr id="7"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Tree>
    <p:extLst>
      <p:ext uri="{BB962C8B-B14F-4D97-AF65-F5344CB8AC3E}">
        <p14:creationId xmlns:p14="http://schemas.microsoft.com/office/powerpoint/2010/main" val="194734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6510" y="457200"/>
            <a:ext cx="3932237" cy="1600200"/>
          </a:xfrm>
        </p:spPr>
        <p:txBody>
          <a:bodyPr anchor="b"/>
          <a:lstStyle>
            <a:lvl1pPr>
              <a:defRPr sz="3200" b="1">
                <a:solidFill>
                  <a:srgbClr val="F6BE00"/>
                </a:solidFill>
              </a:defRPr>
            </a:lvl1pPr>
          </a:lstStyle>
          <a:p>
            <a:r>
              <a:rPr lang="en-US" dirty="0"/>
              <a:t>Click to edit Master title style</a:t>
            </a:r>
          </a:p>
        </p:txBody>
      </p:sp>
      <p:sp>
        <p:nvSpPr>
          <p:cNvPr id="3" name="Content Placeholder 2"/>
          <p:cNvSpPr>
            <a:spLocks noGrp="1"/>
          </p:cNvSpPr>
          <p:nvPr>
            <p:ph idx="1"/>
          </p:nvPr>
        </p:nvSpPr>
        <p:spPr>
          <a:xfrm>
            <a:off x="5849910" y="987425"/>
            <a:ext cx="483058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0651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C8D870D4-1CDF-9E41-B38E-A1D0823AD087}" type="datetime1">
              <a:rPr lang="en-US" smtClean="0"/>
              <a:t>8/2/23</a:t>
            </a:fld>
            <a:endParaRPr lang="en-US"/>
          </a:p>
        </p:txBody>
      </p:sp>
      <p:sp>
        <p:nvSpPr>
          <p:cNvPr id="9"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spTree>
    <p:extLst>
      <p:ext uri="{BB962C8B-B14F-4D97-AF65-F5344CB8AC3E}">
        <p14:creationId xmlns:p14="http://schemas.microsoft.com/office/powerpoint/2010/main" val="196751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rgbClr val="F9F9F9"/>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6511" y="365125"/>
            <a:ext cx="917897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06511" y="1825625"/>
            <a:ext cx="917897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6"/>
          <p:cNvSpPr>
            <a:spLocks noGrp="1"/>
          </p:cNvSpPr>
          <p:nvPr>
            <p:ph type="sldNum" sz="quarter" idx="4"/>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dirty="0"/>
          </a:p>
        </p:txBody>
      </p:sp>
      <p:pic>
        <p:nvPicPr>
          <p:cNvPr id="5" name="Picture 4">
            <a:extLst>
              <a:ext uri="{FF2B5EF4-FFF2-40B4-BE49-F238E27FC236}">
                <a16:creationId xmlns:a16="http://schemas.microsoft.com/office/drawing/2014/main" id="{D6046042-B761-594B-818A-AD38BA468388}"/>
              </a:ext>
            </a:extLst>
          </p:cNvPr>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10809289" y="6176963"/>
            <a:ext cx="576072" cy="576072"/>
          </a:xfrm>
          <a:prstGeom prst="rect">
            <a:avLst/>
          </a:prstGeom>
        </p:spPr>
      </p:pic>
      <p:pic>
        <p:nvPicPr>
          <p:cNvPr id="6" name="Picture 5">
            <a:extLst>
              <a:ext uri="{FF2B5EF4-FFF2-40B4-BE49-F238E27FC236}">
                <a16:creationId xmlns:a16="http://schemas.microsoft.com/office/drawing/2014/main" id="{49A35775-A40E-0041-9A80-62C1C1E9263A}"/>
              </a:ext>
            </a:extLst>
          </p:cNvPr>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303025" y="365125"/>
            <a:ext cx="1203486" cy="411318"/>
          </a:xfrm>
          <a:prstGeom prst="rect">
            <a:avLst/>
          </a:prstGeom>
        </p:spPr>
      </p:pic>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62" r:id="rId6"/>
    <p:sldLayoutId id="2147483655" r:id="rId7"/>
    <p:sldLayoutId id="2147483660" r:id="rId8"/>
    <p:sldLayoutId id="2147483656" r:id="rId9"/>
    <p:sldLayoutId id="2147483658" r:id="rId10"/>
    <p:sldLayoutId id="2147483659" r:id="rId11"/>
    <p:sldLayoutId id="2147483661" r:id="rId12"/>
    <p:sldLayoutId id="2147483663" r:id="rId13"/>
    <p:sldLayoutId id="214748365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3545F2-DB9C-4CB1-82DE-BC21E796EC8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1723" y="-1247"/>
            <a:ext cx="12180727" cy="6854692"/>
          </a:xfrm>
          <a:prstGeom prst="rect">
            <a:avLst/>
          </a:prstGeom>
        </p:spPr>
      </p:pic>
      <p:sp>
        <p:nvSpPr>
          <p:cNvPr id="6" name="Rectangle 5"/>
          <p:cNvSpPr/>
          <p:nvPr/>
        </p:nvSpPr>
        <p:spPr>
          <a:xfrm>
            <a:off x="0" y="4377414"/>
            <a:ext cx="12192000" cy="1828800"/>
          </a:xfrm>
          <a:prstGeom prst="rect">
            <a:avLst/>
          </a:prstGeom>
          <a:solidFill>
            <a:srgbClr val="D5273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1</a:t>
            </a:fld>
            <a:endParaRPr lang="en-US" dirty="0"/>
          </a:p>
        </p:txBody>
      </p:sp>
      <p:pic>
        <p:nvPicPr>
          <p:cNvPr id="4" name="Picture 3">
            <a:extLst>
              <a:ext uri="{FF2B5EF4-FFF2-40B4-BE49-F238E27FC236}">
                <a16:creationId xmlns:a16="http://schemas.microsoft.com/office/drawing/2014/main" id="{A3FD987A-B4BC-D34B-B7B4-C4EC2A7AE2C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64038" y="4781693"/>
            <a:ext cx="4570646" cy="1024128"/>
          </a:xfrm>
          <a:prstGeom prst="rect">
            <a:avLst/>
          </a:prstGeom>
        </p:spPr>
      </p:pic>
      <p:pic>
        <p:nvPicPr>
          <p:cNvPr id="10" name="Picture 9">
            <a:extLst>
              <a:ext uri="{FF2B5EF4-FFF2-40B4-BE49-F238E27FC236}">
                <a16:creationId xmlns:a16="http://schemas.microsoft.com/office/drawing/2014/main" id="{9A9EE677-B6AC-7942-B8B6-6FB2A2B11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630" y="4807839"/>
            <a:ext cx="2700723" cy="923032"/>
          </a:xfrm>
          <a:prstGeom prst="rect">
            <a:avLst/>
          </a:prstGeom>
        </p:spPr>
      </p:pic>
    </p:spTree>
    <p:extLst>
      <p:ext uri="{BB962C8B-B14F-4D97-AF65-F5344CB8AC3E}">
        <p14:creationId xmlns:p14="http://schemas.microsoft.com/office/powerpoint/2010/main" val="168169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680" y="4000839"/>
            <a:ext cx="3834985" cy="4351338"/>
          </a:xfrm>
        </p:spPr>
        <p:txBody>
          <a:bodyPr>
            <a:normAutofit/>
          </a:bodyPr>
          <a:lstStyle/>
          <a:p>
            <a:pPr marL="0" indent="0" algn="ctr">
              <a:buNone/>
            </a:pPr>
            <a:r>
              <a:rPr lang="en-US" b="1" dirty="0">
                <a:solidFill>
                  <a:srgbClr val="071D49"/>
                </a:solidFill>
              </a:rPr>
              <a:t>Flexible scheduling</a:t>
            </a:r>
          </a:p>
          <a:p>
            <a:pPr marL="0" indent="0" algn="ctr">
              <a:lnSpc>
                <a:spcPct val="100000"/>
              </a:lnSpc>
              <a:buNone/>
            </a:pPr>
            <a:r>
              <a:rPr lang="en-US" sz="2000" dirty="0" err="1">
                <a:solidFill>
                  <a:srgbClr val="53565A"/>
                </a:solidFill>
              </a:rPr>
              <a:t>eTutoring</a:t>
            </a:r>
            <a:r>
              <a:rPr lang="en-US" sz="2000" dirty="0">
                <a:solidFill>
                  <a:srgbClr val="53565A"/>
                </a:solidFill>
              </a:rPr>
              <a:t> tutors work flexible schedules seven days per week</a:t>
            </a:r>
          </a:p>
        </p:txBody>
      </p:sp>
      <p:sp>
        <p:nvSpPr>
          <p:cNvPr id="4" name="Slide Number Placeholder 3"/>
          <p:cNvSpPr>
            <a:spLocks noGrp="1"/>
          </p:cNvSpPr>
          <p:nvPr>
            <p:ph type="sldNum" sz="quarter" idx="12"/>
          </p:nvPr>
        </p:nvSpPr>
        <p:spPr>
          <a:xfrm>
            <a:off x="4724400" y="6356350"/>
            <a:ext cx="2743200" cy="365125"/>
          </a:xfrm>
        </p:spPr>
        <p:txBody>
          <a:bodyPr/>
          <a:lstStyle/>
          <a:p>
            <a:fld id="{07C1FFC2-478D-7440-ACF4-8CF0E46027E5}" type="slidenum">
              <a:rPr lang="en-US" smtClean="0"/>
              <a:pPr/>
              <a:t>10</a:t>
            </a:fld>
            <a:endParaRPr lang="en-US" dirty="0"/>
          </a:p>
        </p:txBody>
      </p:sp>
      <p:sp>
        <p:nvSpPr>
          <p:cNvPr id="7" name="Oval 6">
            <a:extLst>
              <a:ext uri="{FF2B5EF4-FFF2-40B4-BE49-F238E27FC236}">
                <a16:creationId xmlns:a16="http://schemas.microsoft.com/office/drawing/2014/main" id="{F17D4C56-8038-6042-BD0E-26825F82AE95}"/>
              </a:ext>
            </a:extLst>
          </p:cNvPr>
          <p:cNvSpPr/>
          <p:nvPr/>
        </p:nvSpPr>
        <p:spPr>
          <a:xfrm>
            <a:off x="2233534" y="944380"/>
            <a:ext cx="2623279" cy="2623279"/>
          </a:xfrm>
          <a:prstGeom prst="ellips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B9CA"/>
              </a:solidFill>
            </a:endParaRPr>
          </a:p>
        </p:txBody>
      </p:sp>
      <p:sp>
        <p:nvSpPr>
          <p:cNvPr id="10" name="Oval 9">
            <a:extLst>
              <a:ext uri="{FF2B5EF4-FFF2-40B4-BE49-F238E27FC236}">
                <a16:creationId xmlns:a16="http://schemas.microsoft.com/office/drawing/2014/main" id="{FA56FB00-93F0-3042-AC23-D130004D738D}"/>
              </a:ext>
            </a:extLst>
          </p:cNvPr>
          <p:cNvSpPr/>
          <p:nvPr/>
        </p:nvSpPr>
        <p:spPr>
          <a:xfrm>
            <a:off x="6395804" y="965581"/>
            <a:ext cx="2623279" cy="2623279"/>
          </a:xfrm>
          <a:prstGeom prst="ellips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B9CA"/>
              </a:solidFill>
            </a:endParaRPr>
          </a:p>
        </p:txBody>
      </p:sp>
      <p:pic>
        <p:nvPicPr>
          <p:cNvPr id="9" name="Picture 8">
            <a:extLst>
              <a:ext uri="{FF2B5EF4-FFF2-40B4-BE49-F238E27FC236}">
                <a16:creationId xmlns:a16="http://schemas.microsoft.com/office/drawing/2014/main" id="{5111A65D-F856-A94A-B930-6276AE6AD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483" y="1391659"/>
            <a:ext cx="1645920" cy="1645920"/>
          </a:xfrm>
          <a:prstGeom prst="rect">
            <a:avLst/>
          </a:prstGeom>
        </p:spPr>
      </p:pic>
      <p:sp>
        <p:nvSpPr>
          <p:cNvPr id="11" name="TextBox 10">
            <a:extLst>
              <a:ext uri="{FF2B5EF4-FFF2-40B4-BE49-F238E27FC236}">
                <a16:creationId xmlns:a16="http://schemas.microsoft.com/office/drawing/2014/main" id="{644FDA25-F454-FF4F-AEFC-63A239ADCDA0}"/>
              </a:ext>
            </a:extLst>
          </p:cNvPr>
          <p:cNvSpPr txBox="1"/>
          <p:nvPr/>
        </p:nvSpPr>
        <p:spPr>
          <a:xfrm>
            <a:off x="5921116" y="3949515"/>
            <a:ext cx="3834985" cy="1574790"/>
          </a:xfrm>
          <a:prstGeom prst="rect">
            <a:avLst/>
          </a:prstGeom>
          <a:noFill/>
        </p:spPr>
        <p:txBody>
          <a:bodyPr wrap="square" rtlCol="0">
            <a:spAutoFit/>
          </a:bodyPr>
          <a:lstStyle/>
          <a:p>
            <a:pPr algn="ctr">
              <a:spcBef>
                <a:spcPts val="1000"/>
              </a:spcBef>
            </a:pPr>
            <a:r>
              <a:rPr lang="en-US" sz="2800" b="1" dirty="0">
                <a:solidFill>
                  <a:srgbClr val="071D49"/>
                </a:solidFill>
              </a:rPr>
              <a:t>Subjects vary</a:t>
            </a:r>
          </a:p>
          <a:p>
            <a:pPr algn="ctr">
              <a:spcBef>
                <a:spcPts val="1000"/>
              </a:spcBef>
            </a:pPr>
            <a:r>
              <a:rPr lang="en-US" sz="2000" dirty="0">
                <a:solidFill>
                  <a:srgbClr val="53565A"/>
                </a:solidFill>
              </a:rPr>
              <a:t>Hours and specific subjects may vary based on the tutor’s availability</a:t>
            </a:r>
          </a:p>
        </p:txBody>
      </p:sp>
      <p:pic>
        <p:nvPicPr>
          <p:cNvPr id="12" name="Picture 11" descr="business_master_REV_P_02.pdf">
            <a:extLst>
              <a:ext uri="{FF2B5EF4-FFF2-40B4-BE49-F238E27FC236}">
                <a16:creationId xmlns:a16="http://schemas.microsoft.com/office/drawing/2014/main" id="{BBF1F45B-9779-4F42-B26C-86CC5A951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213" y="1454260"/>
            <a:ext cx="1645920" cy="1645920"/>
          </a:xfrm>
          <a:prstGeom prst="rect">
            <a:avLst/>
          </a:prstGeom>
        </p:spPr>
      </p:pic>
    </p:spTree>
    <p:extLst>
      <p:ext uri="{BB962C8B-B14F-4D97-AF65-F5344CB8AC3E}">
        <p14:creationId xmlns:p14="http://schemas.microsoft.com/office/powerpoint/2010/main" val="34202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342" y="1046162"/>
            <a:ext cx="8814665" cy="1325563"/>
          </a:xfrm>
        </p:spPr>
        <p:txBody>
          <a:bodyPr>
            <a:normAutofit/>
          </a:bodyPr>
          <a:lstStyle/>
          <a:p>
            <a:r>
              <a:rPr lang="en-US" dirty="0">
                <a:solidFill>
                  <a:srgbClr val="6E7CA0"/>
                </a:solidFill>
              </a:rPr>
              <a:t>Writing reviews for assignments and papers:</a:t>
            </a:r>
          </a:p>
        </p:txBody>
      </p:sp>
      <p:sp>
        <p:nvSpPr>
          <p:cNvPr id="3" name="Content Placeholder 2"/>
          <p:cNvSpPr>
            <a:spLocks noGrp="1"/>
          </p:cNvSpPr>
          <p:nvPr>
            <p:ph idx="1"/>
          </p:nvPr>
        </p:nvSpPr>
        <p:spPr>
          <a:xfrm>
            <a:off x="1843342" y="2506662"/>
            <a:ext cx="6643433" cy="3305176"/>
          </a:xfrm>
        </p:spPr>
        <p:txBody>
          <a:bodyPr numCol="1">
            <a:normAutofit/>
          </a:bodyPr>
          <a:lstStyle/>
          <a:p>
            <a:r>
              <a:rPr lang="en-US" dirty="0">
                <a:solidFill>
                  <a:srgbClr val="53565A"/>
                </a:solidFill>
              </a:rPr>
              <a:t>Upload assignments and reviewers will return suggestions for improvements</a:t>
            </a:r>
            <a:endParaRPr lang="en-US" dirty="0">
              <a:solidFill>
                <a:srgbClr val="53565A"/>
              </a:solidFill>
              <a:cs typeface="Arial"/>
            </a:endParaRPr>
          </a:p>
          <a:p>
            <a:r>
              <a:rPr lang="en-US" dirty="0">
                <a:solidFill>
                  <a:srgbClr val="53565A"/>
                </a:solidFill>
              </a:rPr>
              <a:t>Can assist at any stage of the writing process </a:t>
            </a:r>
          </a:p>
          <a:p>
            <a:r>
              <a:rPr lang="en-US" dirty="0">
                <a:solidFill>
                  <a:srgbClr val="53565A"/>
                </a:solidFill>
              </a:rPr>
              <a:t>Address common issues in college-level writing assignments</a:t>
            </a:r>
          </a:p>
          <a:p>
            <a:r>
              <a:rPr lang="en-US" i="1" dirty="0">
                <a:solidFill>
                  <a:srgbClr val="53565A"/>
                </a:solidFill>
              </a:rPr>
              <a:t>Not</a:t>
            </a:r>
            <a:r>
              <a:rPr lang="en-US" dirty="0">
                <a:solidFill>
                  <a:srgbClr val="53565A"/>
                </a:solidFill>
              </a:rPr>
              <a:t> editing or proofreading</a:t>
            </a:r>
          </a:p>
        </p:txBody>
      </p:sp>
      <p:sp>
        <p:nvSpPr>
          <p:cNvPr id="5"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11</a:t>
            </a:fld>
            <a:endParaRPr lang="en-US" dirty="0"/>
          </a:p>
        </p:txBody>
      </p:sp>
      <p:pic>
        <p:nvPicPr>
          <p:cNvPr id="7" name="Picture 6" descr="business_master_Gray11_P_Part8.pdf">
            <a:extLst>
              <a:ext uri="{FF2B5EF4-FFF2-40B4-BE49-F238E27FC236}">
                <a16:creationId xmlns:a16="http://schemas.microsoft.com/office/drawing/2014/main" id="{80FE9D3C-5206-544E-B806-26C9A6AB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9" y="2705017"/>
            <a:ext cx="2098810" cy="2098810"/>
          </a:xfrm>
          <a:prstGeom prst="rect">
            <a:avLst/>
          </a:prstGeom>
        </p:spPr>
      </p:pic>
    </p:spTree>
    <p:extLst>
      <p:ext uri="{BB962C8B-B14F-4D97-AF65-F5344CB8AC3E}">
        <p14:creationId xmlns:p14="http://schemas.microsoft.com/office/powerpoint/2010/main" val="131620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72" y="3610862"/>
            <a:ext cx="10515600" cy="1325563"/>
          </a:xfrm>
        </p:spPr>
        <p:txBody>
          <a:bodyPr>
            <a:noAutofit/>
          </a:bodyPr>
          <a:lstStyle/>
          <a:p>
            <a:r>
              <a:rPr lang="en-US" sz="7200" dirty="0" err="1">
                <a:solidFill>
                  <a:srgbClr val="EFBE7D"/>
                </a:solidFill>
              </a:rPr>
              <a:t>etutoring.ohiolink.edu</a:t>
            </a:r>
            <a:endParaRPr lang="en-US" sz="7200" dirty="0">
              <a:solidFill>
                <a:srgbClr val="EFBE7D"/>
              </a:solidFill>
            </a:endParaRPr>
          </a:p>
        </p:txBody>
      </p:sp>
      <p:sp>
        <p:nvSpPr>
          <p:cNvPr id="3" name="Content Placeholder 2"/>
          <p:cNvSpPr>
            <a:spLocks noGrp="1"/>
          </p:cNvSpPr>
          <p:nvPr>
            <p:ph sz="half" idx="1"/>
          </p:nvPr>
        </p:nvSpPr>
        <p:spPr>
          <a:xfrm>
            <a:off x="800672" y="2662465"/>
            <a:ext cx="8531831" cy="948397"/>
          </a:xfrm>
        </p:spPr>
        <p:txBody>
          <a:bodyPr>
            <a:normAutofit/>
          </a:bodyPr>
          <a:lstStyle/>
          <a:p>
            <a:pPr marL="0" indent="0">
              <a:buNone/>
            </a:pPr>
            <a:r>
              <a:rPr lang="en-US" sz="4400" dirty="0"/>
              <a:t>Set up your account today!</a:t>
            </a:r>
          </a:p>
        </p:txBody>
      </p:sp>
      <p:sp>
        <p:nvSpPr>
          <p:cNvPr id="5"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12</a:t>
            </a:fld>
            <a:endParaRPr lang="en-US" dirty="0"/>
          </a:p>
        </p:txBody>
      </p:sp>
      <p:pic>
        <p:nvPicPr>
          <p:cNvPr id="8" name="Picture 7">
            <a:extLst>
              <a:ext uri="{FF2B5EF4-FFF2-40B4-BE49-F238E27FC236}">
                <a16:creationId xmlns:a16="http://schemas.microsoft.com/office/drawing/2014/main" id="{DB018FE8-BA5B-B945-89CF-D58D3A0A07F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0672" y="6138465"/>
            <a:ext cx="1694878" cy="579262"/>
          </a:xfrm>
          <a:prstGeom prst="rect">
            <a:avLst/>
          </a:prstGeom>
        </p:spPr>
      </p:pic>
      <p:sp>
        <p:nvSpPr>
          <p:cNvPr id="9" name="Oval 8">
            <a:extLst>
              <a:ext uri="{FF2B5EF4-FFF2-40B4-BE49-F238E27FC236}">
                <a16:creationId xmlns:a16="http://schemas.microsoft.com/office/drawing/2014/main" id="{B2DE4A60-090B-4B44-872D-32CCDBD42152}"/>
              </a:ext>
            </a:extLst>
          </p:cNvPr>
          <p:cNvSpPr/>
          <p:nvPr/>
        </p:nvSpPr>
        <p:spPr>
          <a:xfrm>
            <a:off x="8484891" y="-346178"/>
            <a:ext cx="3835173" cy="3835173"/>
          </a:xfrm>
          <a:prstGeom prst="ellipse">
            <a:avLst/>
          </a:prstGeom>
          <a:solidFill>
            <a:srgbClr val="C4B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EC96E-197C-C347-8D03-45BD55A0F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5960" y="754916"/>
            <a:ext cx="2113180" cy="2113180"/>
          </a:xfrm>
          <a:prstGeom prst="rect">
            <a:avLst/>
          </a:prstGeom>
        </p:spPr>
      </p:pic>
      <p:pic>
        <p:nvPicPr>
          <p:cNvPr id="11" name="Picture 10">
            <a:extLst>
              <a:ext uri="{FF2B5EF4-FFF2-40B4-BE49-F238E27FC236}">
                <a16:creationId xmlns:a16="http://schemas.microsoft.com/office/drawing/2014/main" id="{9DED6B79-5DC9-C54B-83D4-1FDBA1458056}"/>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303025" y="365125"/>
            <a:ext cx="1203486" cy="411318"/>
          </a:xfrm>
          <a:prstGeom prst="rect">
            <a:avLst/>
          </a:prstGeom>
        </p:spPr>
      </p:pic>
    </p:spTree>
    <p:extLst>
      <p:ext uri="{BB962C8B-B14F-4D97-AF65-F5344CB8AC3E}">
        <p14:creationId xmlns:p14="http://schemas.microsoft.com/office/powerpoint/2010/main" val="70166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Presenter name</a:t>
            </a:r>
          </a:p>
        </p:txBody>
      </p:sp>
      <p:sp>
        <p:nvSpPr>
          <p:cNvPr id="4" name="Text Placeholder 3"/>
          <p:cNvSpPr>
            <a:spLocks noGrp="1"/>
          </p:cNvSpPr>
          <p:nvPr>
            <p:ph type="body" idx="11"/>
          </p:nvPr>
        </p:nvSpPr>
        <p:spPr>
          <a:xfrm>
            <a:off x="4816887" y="2406867"/>
            <a:ext cx="6435120" cy="1336458"/>
          </a:xfrm>
        </p:spPr>
        <p:txBody>
          <a:bodyPr/>
          <a:lstStyle/>
          <a:p>
            <a:r>
              <a:rPr lang="en-US" dirty="0"/>
              <a:t>title</a:t>
            </a:r>
          </a:p>
          <a:p>
            <a:r>
              <a:rPr lang="en-US" dirty="0"/>
              <a:t>phone number | email address</a:t>
            </a:r>
          </a:p>
        </p:txBody>
      </p:sp>
      <p:sp>
        <p:nvSpPr>
          <p:cNvPr id="5" name="Text Placeholder 4"/>
          <p:cNvSpPr>
            <a:spLocks noGrp="1"/>
          </p:cNvSpPr>
          <p:nvPr>
            <p:ph type="body" idx="12"/>
          </p:nvPr>
        </p:nvSpPr>
        <p:spPr>
          <a:xfrm>
            <a:off x="4407966" y="5389651"/>
            <a:ext cx="9130040" cy="1107333"/>
          </a:xfrm>
        </p:spPr>
        <p:txBody>
          <a:bodyPr/>
          <a:lstStyle/>
          <a:p>
            <a:r>
              <a:rPr lang="en-US" b="1" dirty="0"/>
              <a:t>Local on-campus contact information</a:t>
            </a:r>
          </a:p>
        </p:txBody>
      </p:sp>
      <p:sp>
        <p:nvSpPr>
          <p:cNvPr id="7" name="TextBox 6">
            <a:extLst>
              <a:ext uri="{FF2B5EF4-FFF2-40B4-BE49-F238E27FC236}">
                <a16:creationId xmlns:a16="http://schemas.microsoft.com/office/drawing/2014/main" id="{4DC479FD-3107-1449-BC80-8CFCA0A15794}"/>
              </a:ext>
            </a:extLst>
          </p:cNvPr>
          <p:cNvSpPr txBox="1"/>
          <p:nvPr/>
        </p:nvSpPr>
        <p:spPr>
          <a:xfrm>
            <a:off x="859971" y="5316582"/>
            <a:ext cx="3426279" cy="369332"/>
          </a:xfrm>
          <a:prstGeom prst="rect">
            <a:avLst/>
          </a:prstGeom>
          <a:noFill/>
        </p:spPr>
        <p:txBody>
          <a:bodyPr wrap="square" rtlCol="0">
            <a:spAutoFit/>
          </a:bodyPr>
          <a:lstStyle/>
          <a:p>
            <a:r>
              <a:rPr lang="en-US" dirty="0">
                <a:solidFill>
                  <a:srgbClr val="53565A"/>
                </a:solidFill>
              </a:rPr>
              <a:t>School logo here</a:t>
            </a:r>
          </a:p>
        </p:txBody>
      </p:sp>
      <p:sp>
        <p:nvSpPr>
          <p:cNvPr id="6" name="Picture Placeholder 5">
            <a:extLst>
              <a:ext uri="{FF2B5EF4-FFF2-40B4-BE49-F238E27FC236}">
                <a16:creationId xmlns:a16="http://schemas.microsoft.com/office/drawing/2014/main" id="{0DD1D0BE-1882-8F42-2266-90A02FC253D8}"/>
              </a:ext>
            </a:extLst>
          </p:cNvPr>
          <p:cNvSpPr>
            <a:spLocks noGrp="1"/>
          </p:cNvSpPr>
          <p:nvPr>
            <p:ph type="pic" idx="10"/>
          </p:nvPr>
        </p:nvSpPr>
        <p:spPr/>
      </p:sp>
    </p:spTree>
    <p:extLst>
      <p:ext uri="{BB962C8B-B14F-4D97-AF65-F5344CB8AC3E}">
        <p14:creationId xmlns:p14="http://schemas.microsoft.com/office/powerpoint/2010/main" val="371402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person, sitting, outdoor&#10;&#10;Description automatically generated">
            <a:extLst>
              <a:ext uri="{FF2B5EF4-FFF2-40B4-BE49-F238E27FC236}">
                <a16:creationId xmlns:a16="http://schemas.microsoft.com/office/drawing/2014/main" id="{419552DB-EBAF-4DAF-B039-AA5BE5E8D81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0" y="2677"/>
            <a:ext cx="12192000" cy="6852646"/>
          </a:xfrm>
        </p:spPr>
      </p:pic>
      <p:sp>
        <p:nvSpPr>
          <p:cNvPr id="31" name="Rectangle 30"/>
          <p:cNvSpPr/>
          <p:nvPr/>
        </p:nvSpPr>
        <p:spPr>
          <a:xfrm>
            <a:off x="0" y="3908096"/>
            <a:ext cx="12192000" cy="2457980"/>
          </a:xfrm>
          <a:prstGeom prst="rect">
            <a:avLst/>
          </a:prstGeom>
          <a:solidFill>
            <a:srgbClr val="D5273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60D33ED-94F2-EF4E-A25C-A45B6904E5C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80682" y="4557047"/>
            <a:ext cx="2865538" cy="904907"/>
          </a:xfrm>
          <a:prstGeom prst="rect">
            <a:avLst/>
          </a:prstGeom>
        </p:spPr>
      </p:pic>
    </p:spTree>
    <p:extLst>
      <p:ext uri="{BB962C8B-B14F-4D97-AF65-F5344CB8AC3E}">
        <p14:creationId xmlns:p14="http://schemas.microsoft.com/office/powerpoint/2010/main" val="211814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5B2842-8E7D-49E7-902F-F28304BA8BD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1273" y="3308"/>
            <a:ext cx="12180727" cy="6854692"/>
          </a:xfrm>
          <a:prstGeom prst="rect">
            <a:avLst/>
          </a:prstGeom>
        </p:spPr>
      </p:pic>
      <p:sp>
        <p:nvSpPr>
          <p:cNvPr id="6" name="Rectangle 5"/>
          <p:cNvSpPr/>
          <p:nvPr/>
        </p:nvSpPr>
        <p:spPr>
          <a:xfrm>
            <a:off x="0" y="433244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2</a:t>
            </a:fld>
            <a:endParaRPr lang="en-US" dirty="0"/>
          </a:p>
        </p:txBody>
      </p:sp>
      <p:pic>
        <p:nvPicPr>
          <p:cNvPr id="10" name="Picture 9">
            <a:extLst>
              <a:ext uri="{FF2B5EF4-FFF2-40B4-BE49-F238E27FC236}">
                <a16:creationId xmlns:a16="http://schemas.microsoft.com/office/drawing/2014/main" id="{9A9EE677-B6AC-7942-B8B6-6FB2A2B11F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84630" y="4785324"/>
            <a:ext cx="2700723" cy="923031"/>
          </a:xfrm>
          <a:prstGeom prst="rect">
            <a:avLst/>
          </a:prstGeom>
        </p:spPr>
      </p:pic>
      <p:sp>
        <p:nvSpPr>
          <p:cNvPr id="2" name="TextBox 1">
            <a:extLst>
              <a:ext uri="{FF2B5EF4-FFF2-40B4-BE49-F238E27FC236}">
                <a16:creationId xmlns:a16="http://schemas.microsoft.com/office/drawing/2014/main" id="{078CB349-67C1-2949-8951-E02535DBBE3B}"/>
              </a:ext>
            </a:extLst>
          </p:cNvPr>
          <p:cNvSpPr txBox="1"/>
          <p:nvPr/>
        </p:nvSpPr>
        <p:spPr>
          <a:xfrm>
            <a:off x="14900223" y="-1499016"/>
            <a:ext cx="184731" cy="369332"/>
          </a:xfrm>
          <a:prstGeom prst="rect">
            <a:avLst/>
          </a:prstGeom>
          <a:solidFill>
            <a:schemeClr val="bg1"/>
          </a:solidFill>
        </p:spPr>
        <p:txBody>
          <a:bodyPr wrap="none" rtlCol="0">
            <a:spAutoFit/>
          </a:bodyPr>
          <a:lstStyle/>
          <a:p>
            <a:endParaRPr lang="en-US" dirty="0"/>
          </a:p>
        </p:txBody>
      </p:sp>
      <p:sp>
        <p:nvSpPr>
          <p:cNvPr id="9" name="TextBox 8">
            <a:extLst>
              <a:ext uri="{FF2B5EF4-FFF2-40B4-BE49-F238E27FC236}">
                <a16:creationId xmlns:a16="http://schemas.microsoft.com/office/drawing/2014/main" id="{B1EA435E-7E5B-8545-8412-6A690EB5621B}"/>
              </a:ext>
            </a:extLst>
          </p:cNvPr>
          <p:cNvSpPr txBox="1"/>
          <p:nvPr/>
        </p:nvSpPr>
        <p:spPr>
          <a:xfrm>
            <a:off x="8093893" y="5021554"/>
            <a:ext cx="5236029" cy="369332"/>
          </a:xfrm>
          <a:prstGeom prst="rect">
            <a:avLst/>
          </a:prstGeom>
          <a:noFill/>
        </p:spPr>
        <p:txBody>
          <a:bodyPr wrap="square" rtlCol="0">
            <a:spAutoFit/>
          </a:bodyPr>
          <a:lstStyle/>
          <a:p>
            <a:r>
              <a:rPr lang="en-US" dirty="0"/>
              <a:t>School logo here</a:t>
            </a:r>
          </a:p>
        </p:txBody>
      </p:sp>
    </p:spTree>
    <p:extLst>
      <p:ext uri="{BB962C8B-B14F-4D97-AF65-F5344CB8AC3E}">
        <p14:creationId xmlns:p14="http://schemas.microsoft.com/office/powerpoint/2010/main" val="311848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92640D-C0CC-B040-95E8-F864E2E30439}"/>
              </a:ext>
            </a:extLst>
          </p:cNvPr>
          <p:cNvSpPr/>
          <p:nvPr/>
        </p:nvSpPr>
        <p:spPr>
          <a:xfrm>
            <a:off x="0" y="4868142"/>
            <a:ext cx="12192000" cy="1989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70984"/>
            <a:ext cx="9144000" cy="3997158"/>
          </a:xfrm>
        </p:spPr>
        <p:txBody>
          <a:bodyPr anchor="ctr">
            <a:noAutofit/>
          </a:bodyPr>
          <a:lstStyle/>
          <a:p>
            <a:pPr algn="l"/>
            <a:r>
              <a:rPr lang="en-US" sz="3000" dirty="0"/>
              <a:t>About the </a:t>
            </a:r>
            <a:r>
              <a:rPr lang="en-US" sz="3000" dirty="0" err="1"/>
              <a:t>OhioLINK</a:t>
            </a:r>
            <a:r>
              <a:rPr lang="en-US" sz="3000" dirty="0"/>
              <a:t> </a:t>
            </a:r>
            <a:r>
              <a:rPr lang="en-US" sz="3000" dirty="0" err="1"/>
              <a:t>eTutoring</a:t>
            </a:r>
            <a:r>
              <a:rPr lang="en-US" sz="3000" dirty="0"/>
              <a:t> Collaborative</a:t>
            </a:r>
            <a:br>
              <a:rPr lang="en-US" sz="3000" dirty="0"/>
            </a:br>
            <a:br>
              <a:rPr lang="en-US" sz="3000" b="0" dirty="0"/>
            </a:br>
            <a:r>
              <a:rPr lang="en-US" sz="3200" b="0" dirty="0"/>
              <a:t>Since 2010, the </a:t>
            </a:r>
            <a:r>
              <a:rPr lang="en-US" sz="3200" b="0" dirty="0" err="1"/>
              <a:t>eTutoring</a:t>
            </a:r>
            <a:r>
              <a:rPr lang="en-US" sz="3200" b="0" dirty="0"/>
              <a:t> Collaborative has been providing reliable academic support for undergraduate students across the state. The program is offered through </a:t>
            </a:r>
            <a:r>
              <a:rPr lang="en-US" sz="3200" b="0" dirty="0" err="1"/>
              <a:t>OhioLINK</a:t>
            </a:r>
            <a:r>
              <a:rPr lang="en-US" sz="3200" b="0" dirty="0"/>
              <a:t> and in conjunction with {name of school}.</a:t>
            </a:r>
          </a:p>
        </p:txBody>
      </p:sp>
      <p:sp>
        <p:nvSpPr>
          <p:cNvPr id="5"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3</a:t>
            </a:fld>
            <a:endParaRPr lang="en-US" dirty="0"/>
          </a:p>
        </p:txBody>
      </p:sp>
      <p:sp>
        <p:nvSpPr>
          <p:cNvPr id="3" name="TextBox 2">
            <a:extLst>
              <a:ext uri="{FF2B5EF4-FFF2-40B4-BE49-F238E27FC236}">
                <a16:creationId xmlns:a16="http://schemas.microsoft.com/office/drawing/2014/main" id="{9D72A0C1-658B-9C4E-8FBF-A724AA596DF2}"/>
              </a:ext>
            </a:extLst>
          </p:cNvPr>
          <p:cNvSpPr txBox="1"/>
          <p:nvPr/>
        </p:nvSpPr>
        <p:spPr>
          <a:xfrm>
            <a:off x="1722619" y="5802350"/>
            <a:ext cx="5236029" cy="369332"/>
          </a:xfrm>
          <a:prstGeom prst="rect">
            <a:avLst/>
          </a:prstGeom>
          <a:noFill/>
        </p:spPr>
        <p:txBody>
          <a:bodyPr wrap="square" rtlCol="0">
            <a:spAutoFit/>
          </a:bodyPr>
          <a:lstStyle/>
          <a:p>
            <a:r>
              <a:rPr lang="en-US" dirty="0"/>
              <a:t>School logo here</a:t>
            </a:r>
          </a:p>
        </p:txBody>
      </p:sp>
    </p:spTree>
    <p:extLst>
      <p:ext uri="{BB962C8B-B14F-4D97-AF65-F5344CB8AC3E}">
        <p14:creationId xmlns:p14="http://schemas.microsoft.com/office/powerpoint/2010/main" val="231305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21380"/>
            <a:ext cx="9144000" cy="2387600"/>
          </a:xfrm>
        </p:spPr>
        <p:txBody>
          <a:bodyPr>
            <a:noAutofit/>
          </a:bodyPr>
          <a:lstStyle/>
          <a:p>
            <a:r>
              <a:rPr lang="en-US" sz="12000" dirty="0" err="1"/>
              <a:t>OhioLINK</a:t>
            </a:r>
            <a:r>
              <a:rPr lang="en-US" sz="12000" dirty="0"/>
              <a:t> </a:t>
            </a:r>
            <a:r>
              <a:rPr lang="en-US" sz="12000" dirty="0" err="1"/>
              <a:t>eTutoring</a:t>
            </a:r>
            <a:endParaRPr lang="en-US" sz="12000" dirty="0"/>
          </a:p>
        </p:txBody>
      </p:sp>
      <p:sp>
        <p:nvSpPr>
          <p:cNvPr id="3" name="Subtitle 2"/>
          <p:cNvSpPr>
            <a:spLocks noGrp="1"/>
          </p:cNvSpPr>
          <p:nvPr>
            <p:ph type="subTitle" idx="1"/>
          </p:nvPr>
        </p:nvSpPr>
        <p:spPr>
          <a:xfrm>
            <a:off x="1524000" y="5101055"/>
            <a:ext cx="9144000" cy="1655762"/>
          </a:xfrm>
        </p:spPr>
        <p:txBody>
          <a:bodyPr/>
          <a:lstStyle/>
          <a:p>
            <a:r>
              <a:rPr lang="en-US" dirty="0"/>
              <a:t>free online tutoring that fits your schedule</a:t>
            </a:r>
          </a:p>
        </p:txBody>
      </p:sp>
      <p:sp>
        <p:nvSpPr>
          <p:cNvPr id="5" name="Slide Number Placeholder 4"/>
          <p:cNvSpPr txBox="1">
            <a:spLocks/>
          </p:cNvSpPr>
          <p:nvPr/>
        </p:nvSpPr>
        <p:spPr>
          <a:xfrm>
            <a:off x="4724400" y="6356350"/>
            <a:ext cx="2743200"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C1FFC2-478D-7440-ACF4-8CF0E46027E5}" type="slidenum">
              <a:rPr lang="en-US" smtClean="0"/>
              <a:pPr/>
              <a:t>4</a:t>
            </a:fld>
            <a:endParaRPr lang="en-US" dirty="0"/>
          </a:p>
        </p:txBody>
      </p:sp>
    </p:spTree>
    <p:extLst>
      <p:ext uri="{BB962C8B-B14F-4D97-AF65-F5344CB8AC3E}">
        <p14:creationId xmlns:p14="http://schemas.microsoft.com/office/powerpoint/2010/main" val="180356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Presenter name</a:t>
            </a:r>
          </a:p>
        </p:txBody>
      </p:sp>
      <p:sp>
        <p:nvSpPr>
          <p:cNvPr id="4" name="Text Placeholder 3"/>
          <p:cNvSpPr>
            <a:spLocks noGrp="1"/>
          </p:cNvSpPr>
          <p:nvPr>
            <p:ph type="body" idx="11"/>
          </p:nvPr>
        </p:nvSpPr>
        <p:spPr>
          <a:xfrm>
            <a:off x="4816887" y="2406867"/>
            <a:ext cx="6435120" cy="533968"/>
          </a:xfrm>
        </p:spPr>
        <p:txBody>
          <a:bodyPr>
            <a:normAutofit/>
          </a:bodyPr>
          <a:lstStyle/>
          <a:p>
            <a:r>
              <a:rPr lang="en-US" dirty="0"/>
              <a:t>Presenter title</a:t>
            </a:r>
          </a:p>
        </p:txBody>
      </p:sp>
      <p:sp>
        <p:nvSpPr>
          <p:cNvPr id="5" name="Text Placeholder 4"/>
          <p:cNvSpPr>
            <a:spLocks noGrp="1"/>
          </p:cNvSpPr>
          <p:nvPr>
            <p:ph type="body" idx="12"/>
          </p:nvPr>
        </p:nvSpPr>
        <p:spPr>
          <a:xfrm>
            <a:off x="2121966" y="5285153"/>
            <a:ext cx="9130040" cy="1107333"/>
          </a:xfrm>
        </p:spPr>
        <p:txBody>
          <a:bodyPr/>
          <a:lstStyle/>
          <a:p>
            <a:r>
              <a:rPr lang="en-US" dirty="0"/>
              <a:t>“Your attitude, not your aptitude, will determine your altitude.”</a:t>
            </a:r>
          </a:p>
          <a:p>
            <a:r>
              <a:rPr lang="en-US" sz="1600" b="1" dirty="0"/>
              <a:t>Zig Ziglar</a:t>
            </a:r>
          </a:p>
        </p:txBody>
      </p:sp>
      <p:sp>
        <p:nvSpPr>
          <p:cNvPr id="6" name="Picture Placeholder 5">
            <a:extLst>
              <a:ext uri="{FF2B5EF4-FFF2-40B4-BE49-F238E27FC236}">
                <a16:creationId xmlns:a16="http://schemas.microsoft.com/office/drawing/2014/main" id="{92CE6850-9F7D-E3CD-365C-E8B851D415A1}"/>
              </a:ext>
            </a:extLst>
          </p:cNvPr>
          <p:cNvSpPr>
            <a:spLocks noGrp="1"/>
          </p:cNvSpPr>
          <p:nvPr>
            <p:ph type="pic" idx="10"/>
          </p:nvPr>
        </p:nvSpPr>
        <p:spPr/>
      </p:sp>
    </p:spTree>
    <p:extLst>
      <p:ext uri="{BB962C8B-B14F-4D97-AF65-F5344CB8AC3E}">
        <p14:creationId xmlns:p14="http://schemas.microsoft.com/office/powerpoint/2010/main" val="113135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057BF28-D966-C340-BCA2-CE2F6185517A}"/>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val="0"/>
              </a:ext>
            </a:extLst>
          </a:blip>
          <a:srcRect r="-216"/>
          <a:stretch/>
        </p:blipFill>
        <p:spPr>
          <a:xfrm>
            <a:off x="3537343"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1CCBF7C-D1F6-594B-9089-C62C7BBA6F93}"/>
              </a:ext>
            </a:extLst>
          </p:cNvPr>
          <p:cNvSpPr>
            <a:spLocks noGrp="1"/>
          </p:cNvSpPr>
          <p:nvPr>
            <p:ph type="title"/>
          </p:nvPr>
        </p:nvSpPr>
        <p:spPr>
          <a:xfrm>
            <a:off x="477980" y="1122363"/>
            <a:ext cx="6012761" cy="3204134"/>
          </a:xfrm>
        </p:spPr>
        <p:txBody>
          <a:bodyPr vert="horz" lIns="91440" tIns="45720" rIns="91440" bIns="45720" rtlCol="0" anchor="b">
            <a:normAutofit/>
          </a:bodyPr>
          <a:lstStyle/>
          <a:p>
            <a:r>
              <a:rPr lang="en-US" sz="4800" dirty="0" err="1">
                <a:solidFill>
                  <a:srgbClr val="071D49"/>
                </a:solidFill>
              </a:rPr>
              <a:t>eTutoring</a:t>
            </a:r>
            <a:r>
              <a:rPr lang="en-US" sz="4800" dirty="0">
                <a:solidFill>
                  <a:srgbClr val="071D49"/>
                </a:solidFill>
              </a:rPr>
              <a:t> has helped </a:t>
            </a:r>
            <a:r>
              <a:rPr lang="en-US" sz="6600" dirty="0">
                <a:solidFill>
                  <a:srgbClr val="6E7CA0"/>
                </a:solidFill>
              </a:rPr>
              <a:t>30,000</a:t>
            </a:r>
            <a:r>
              <a:rPr lang="en-US" sz="6600" dirty="0">
                <a:solidFill>
                  <a:srgbClr val="071D49"/>
                </a:solidFill>
              </a:rPr>
              <a:t> </a:t>
            </a:r>
            <a:r>
              <a:rPr lang="en-US" sz="4800" dirty="0">
                <a:solidFill>
                  <a:srgbClr val="071D49"/>
                </a:solidFill>
              </a:rPr>
              <a:t>students since 2010</a:t>
            </a:r>
          </a:p>
        </p:txBody>
      </p:sp>
      <p:sp>
        <p:nvSpPr>
          <p:cNvPr id="4" name="Text Placeholder 3">
            <a:extLst>
              <a:ext uri="{FF2B5EF4-FFF2-40B4-BE49-F238E27FC236}">
                <a16:creationId xmlns:a16="http://schemas.microsoft.com/office/drawing/2014/main" id="{E7F52106-3304-D146-B619-BEA1A7EB65D7}"/>
              </a:ext>
            </a:extLst>
          </p:cNvPr>
          <p:cNvSpPr>
            <a:spLocks noGrp="1"/>
          </p:cNvSpPr>
          <p:nvPr>
            <p:ph type="body" sz="half" idx="10"/>
          </p:nvPr>
        </p:nvSpPr>
        <p:spPr>
          <a:xfrm>
            <a:off x="477980" y="4872922"/>
            <a:ext cx="4023359" cy="1208141"/>
          </a:xfrm>
        </p:spPr>
        <p:txBody>
          <a:bodyPr vert="horz" lIns="91440" tIns="45720" rIns="91440" bIns="45720" rtlCol="0">
            <a:normAutofit/>
          </a:bodyPr>
          <a:lstStyle/>
          <a:p>
            <a:r>
              <a:rPr lang="en-US" sz="2000" dirty="0">
                <a:solidFill>
                  <a:srgbClr val="53565A"/>
                </a:solidFill>
              </a:rPr>
              <a:t>Supported by the Ohio Department of Higher Education</a:t>
            </a:r>
          </a:p>
          <a:p>
            <a:endParaRPr lang="en-US" sz="2000" dirty="0">
              <a:solidFill>
                <a:schemeClr val="tx1"/>
              </a:solidFill>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B88021A-AB7A-594B-B11D-CE56035391B6}"/>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lgn="r">
              <a:spcAft>
                <a:spcPts val="600"/>
              </a:spcAft>
              <a:defRPr/>
            </a:pPr>
            <a:fld id="{07C1FFC2-478D-7440-ACF4-8CF0E46027E5}" type="slidenum">
              <a:rPr lang="en-US" sz="1200">
                <a:solidFill>
                  <a:schemeClr val="bg1"/>
                </a:solidFill>
                <a:latin typeface="Calibri" panose="020F0502020204030204"/>
              </a:rPr>
              <a:pPr algn="r">
                <a:spcAft>
                  <a:spcPts val="600"/>
                </a:spcAft>
                <a:defRPr/>
              </a:pPr>
              <a:t>6</a:t>
            </a:fld>
            <a:endParaRPr lang="en-US" sz="1200">
              <a:solidFill>
                <a:schemeClr val="bg1"/>
              </a:solidFill>
              <a:latin typeface="Calibri" panose="020F0502020204030204"/>
            </a:endParaRPr>
          </a:p>
        </p:txBody>
      </p:sp>
      <p:pic>
        <p:nvPicPr>
          <p:cNvPr id="9" name="Picture 8">
            <a:extLst>
              <a:ext uri="{FF2B5EF4-FFF2-40B4-BE49-F238E27FC236}">
                <a16:creationId xmlns:a16="http://schemas.microsoft.com/office/drawing/2014/main" id="{AF5D21D1-45BB-0147-846F-20A0265005B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3025" y="365125"/>
            <a:ext cx="1203486" cy="411318"/>
          </a:xfrm>
          <a:prstGeom prst="rect">
            <a:avLst/>
          </a:prstGeom>
        </p:spPr>
      </p:pic>
    </p:spTree>
    <p:extLst>
      <p:ext uri="{BB962C8B-B14F-4D97-AF65-F5344CB8AC3E}">
        <p14:creationId xmlns:p14="http://schemas.microsoft.com/office/powerpoint/2010/main" val="93627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342" y="1046162"/>
            <a:ext cx="7414347" cy="1325563"/>
          </a:xfrm>
        </p:spPr>
        <p:txBody>
          <a:bodyPr/>
          <a:lstStyle/>
          <a:p>
            <a:r>
              <a:rPr lang="en-US" dirty="0">
                <a:solidFill>
                  <a:srgbClr val="6E7CA0"/>
                </a:solidFill>
              </a:rPr>
              <a:t>2 options for assistance:</a:t>
            </a:r>
          </a:p>
        </p:txBody>
      </p:sp>
      <p:sp>
        <p:nvSpPr>
          <p:cNvPr id="3" name="Content Placeholder 2"/>
          <p:cNvSpPr>
            <a:spLocks noGrp="1"/>
          </p:cNvSpPr>
          <p:nvPr>
            <p:ph idx="1"/>
          </p:nvPr>
        </p:nvSpPr>
        <p:spPr>
          <a:xfrm>
            <a:off x="1843342" y="2419285"/>
            <a:ext cx="4327159" cy="2844826"/>
          </a:xfrm>
          <a:solidFill>
            <a:schemeClr val="bg1"/>
          </a:solidFill>
          <a:ln w="19050">
            <a:solidFill>
              <a:srgbClr val="6E7CA0"/>
            </a:solidFill>
          </a:ln>
        </p:spPr>
        <p:txBody>
          <a:bodyPr lIns="274320" tIns="274320" rIns="274320" bIns="274320" anchor="ctr" anchorCtr="0"/>
          <a:lstStyle/>
          <a:p>
            <a:pPr marL="0" indent="0" algn="ctr">
              <a:buNone/>
            </a:pPr>
            <a:r>
              <a:rPr lang="en-US" b="1" dirty="0">
                <a:solidFill>
                  <a:srgbClr val="6E7CA0"/>
                </a:solidFill>
              </a:rPr>
              <a:t>Online tutoring</a:t>
            </a:r>
            <a:endParaRPr lang="en-US"/>
          </a:p>
          <a:p>
            <a:pPr marL="0" indent="0" algn="ctr">
              <a:buNone/>
            </a:pPr>
            <a:r>
              <a:rPr lang="en-US" sz="2000" dirty="0">
                <a:solidFill>
                  <a:schemeClr val="tx1">
                    <a:lumMod val="50000"/>
                  </a:schemeClr>
                </a:solidFill>
              </a:rPr>
              <a:t>Work with trained tutors one-on-one by appointment in a variety of subjects. </a:t>
            </a:r>
            <a:endParaRPr lang="en-US" sz="2000" dirty="0">
              <a:solidFill>
                <a:schemeClr val="tx1">
                  <a:lumMod val="50000"/>
                </a:schemeClr>
              </a:solidFill>
              <a:cs typeface="Arial"/>
            </a:endParaRPr>
          </a:p>
        </p:txBody>
      </p:sp>
      <p:sp>
        <p:nvSpPr>
          <p:cNvPr id="6" name="Slide Number Placeholder 5"/>
          <p:cNvSpPr>
            <a:spLocks noGrp="1"/>
          </p:cNvSpPr>
          <p:nvPr>
            <p:ph type="sldNum" sz="quarter" idx="12"/>
          </p:nvPr>
        </p:nvSpPr>
        <p:spPr>
          <a:xfrm>
            <a:off x="4724400" y="6356350"/>
            <a:ext cx="2743200" cy="365125"/>
          </a:xfrm>
        </p:spPr>
        <p:txBody>
          <a:bodyPr/>
          <a:lstStyle/>
          <a:p>
            <a:fld id="{07C1FFC2-478D-7440-ACF4-8CF0E46027E5}" type="slidenum">
              <a:rPr lang="en-US" smtClean="0"/>
              <a:pPr/>
              <a:t>7</a:t>
            </a:fld>
            <a:endParaRPr lang="en-US" dirty="0"/>
          </a:p>
        </p:txBody>
      </p:sp>
      <p:sp>
        <p:nvSpPr>
          <p:cNvPr id="8" name="Content Placeholder 2">
            <a:extLst>
              <a:ext uri="{FF2B5EF4-FFF2-40B4-BE49-F238E27FC236}">
                <a16:creationId xmlns:a16="http://schemas.microsoft.com/office/drawing/2014/main" id="{76BEBC23-CC58-2E4C-A6C3-A44D31B28F34}"/>
              </a:ext>
            </a:extLst>
          </p:cNvPr>
          <p:cNvSpPr txBox="1">
            <a:spLocks/>
          </p:cNvSpPr>
          <p:nvPr/>
        </p:nvSpPr>
        <p:spPr>
          <a:xfrm>
            <a:off x="7047426" y="2419285"/>
            <a:ext cx="4327159" cy="2844826"/>
          </a:xfrm>
          <a:prstGeom prst="rect">
            <a:avLst/>
          </a:prstGeom>
          <a:solidFill>
            <a:schemeClr val="bg1"/>
          </a:solidFill>
          <a:ln w="19050">
            <a:solidFill>
              <a:srgbClr val="6E7CA0"/>
            </a:solidFill>
          </a:ln>
        </p:spPr>
        <p:txBody>
          <a:bodyPr vert="horz" lIns="274320" tIns="274320" rIns="274320" bIns="274320" rtlCol="0" anchor="ctr" anchorCtr="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b="1" dirty="0">
                <a:solidFill>
                  <a:srgbClr val="6E7CA0"/>
                </a:solidFill>
              </a:rPr>
              <a:t>Online writing reviews</a:t>
            </a:r>
            <a:endParaRPr lang="en-US"/>
          </a:p>
          <a:p>
            <a:pPr marL="0" indent="0" algn="ctr">
              <a:buNone/>
            </a:pPr>
            <a:r>
              <a:rPr lang="en-US" sz="2000" dirty="0">
                <a:solidFill>
                  <a:schemeClr val="tx1">
                    <a:lumMod val="50000"/>
                  </a:schemeClr>
                </a:solidFill>
              </a:rPr>
              <a:t>Upload assignments to get concrete suggestions that will improve your writing. </a:t>
            </a:r>
            <a:endParaRPr lang="en-US" sz="2000" dirty="0">
              <a:solidFill>
                <a:schemeClr val="tx1">
                  <a:lumMod val="50000"/>
                </a:schemeClr>
              </a:solidFill>
              <a:cs typeface="Arial"/>
            </a:endParaRPr>
          </a:p>
        </p:txBody>
      </p:sp>
      <p:sp>
        <p:nvSpPr>
          <p:cNvPr id="9" name="Oval 8">
            <a:extLst>
              <a:ext uri="{FF2B5EF4-FFF2-40B4-BE49-F238E27FC236}">
                <a16:creationId xmlns:a16="http://schemas.microsoft.com/office/drawing/2014/main" id="{184681A8-7D62-BB4A-9921-F462B663353B}"/>
              </a:ext>
            </a:extLst>
          </p:cNvPr>
          <p:cNvSpPr/>
          <p:nvPr/>
        </p:nvSpPr>
        <p:spPr>
          <a:xfrm>
            <a:off x="5929030" y="3197120"/>
            <a:ext cx="1289156" cy="1289156"/>
          </a:xfrm>
          <a:prstGeom prst="ellipse">
            <a:avLst/>
          </a:prstGeom>
          <a:solidFill>
            <a:srgbClr val="07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OR</a:t>
            </a:r>
          </a:p>
        </p:txBody>
      </p:sp>
    </p:spTree>
    <p:extLst>
      <p:ext uri="{BB962C8B-B14F-4D97-AF65-F5344CB8AC3E}">
        <p14:creationId xmlns:p14="http://schemas.microsoft.com/office/powerpoint/2010/main" val="75689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057BF28-D966-C340-BCA2-CE2F6185517A}"/>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val="0"/>
              </a:ext>
            </a:extLst>
          </a:blip>
          <a:srcRect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1CCBF7C-D1F6-594B-9089-C62C7BBA6F93}"/>
              </a:ext>
            </a:extLst>
          </p:cNvPr>
          <p:cNvSpPr>
            <a:spLocks noGrp="1"/>
          </p:cNvSpPr>
          <p:nvPr>
            <p:ph type="title"/>
          </p:nvPr>
        </p:nvSpPr>
        <p:spPr>
          <a:xfrm>
            <a:off x="477980" y="1122363"/>
            <a:ext cx="4508357" cy="3204134"/>
          </a:xfrm>
        </p:spPr>
        <p:txBody>
          <a:bodyPr vert="horz" lIns="91440" tIns="45720" rIns="91440" bIns="45720" rtlCol="0" anchor="b">
            <a:normAutofit/>
          </a:bodyPr>
          <a:lstStyle/>
          <a:p>
            <a:r>
              <a:rPr lang="en-US" sz="4800" dirty="0" err="1">
                <a:solidFill>
                  <a:srgbClr val="6E7CA0"/>
                </a:solidFill>
              </a:rPr>
              <a:t>eTutoring’s</a:t>
            </a:r>
            <a:r>
              <a:rPr lang="en-US" sz="4800" dirty="0">
                <a:solidFill>
                  <a:srgbClr val="6E7CA0"/>
                </a:solidFill>
              </a:rPr>
              <a:t> tutors know their subjects</a:t>
            </a:r>
          </a:p>
        </p:txBody>
      </p:sp>
      <p:sp>
        <p:nvSpPr>
          <p:cNvPr id="4" name="Text Placeholder 3">
            <a:extLst>
              <a:ext uri="{FF2B5EF4-FFF2-40B4-BE49-F238E27FC236}">
                <a16:creationId xmlns:a16="http://schemas.microsoft.com/office/drawing/2014/main" id="{E7F52106-3304-D146-B619-BEA1A7EB65D7}"/>
              </a:ext>
            </a:extLst>
          </p:cNvPr>
          <p:cNvSpPr>
            <a:spLocks noGrp="1"/>
          </p:cNvSpPr>
          <p:nvPr>
            <p:ph type="body" sz="half" idx="10"/>
          </p:nvPr>
        </p:nvSpPr>
        <p:spPr>
          <a:xfrm>
            <a:off x="477980" y="4872922"/>
            <a:ext cx="4023359" cy="1208141"/>
          </a:xfrm>
        </p:spPr>
        <p:txBody>
          <a:bodyPr vert="horz" lIns="91440" tIns="45720" rIns="91440" bIns="45720" rtlCol="0">
            <a:normAutofit/>
          </a:bodyPr>
          <a:lstStyle/>
          <a:p>
            <a:r>
              <a:rPr lang="en-US" sz="2000" dirty="0">
                <a:solidFill>
                  <a:srgbClr val="53565A"/>
                </a:solidFill>
              </a:rPr>
              <a:t>All have completed rigorous online </a:t>
            </a:r>
            <a:r>
              <a:rPr lang="en-US" sz="2000" dirty="0" err="1">
                <a:solidFill>
                  <a:srgbClr val="53565A"/>
                </a:solidFill>
              </a:rPr>
              <a:t>eTutoring</a:t>
            </a:r>
            <a:r>
              <a:rPr lang="en-US" sz="2000" dirty="0">
                <a:solidFill>
                  <a:srgbClr val="53565A"/>
                </a:solidFill>
              </a:rPr>
              <a:t>-specific training.</a:t>
            </a: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B88021A-AB7A-594B-B11D-CE56035391B6}"/>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lgn="r">
              <a:spcAft>
                <a:spcPts val="600"/>
              </a:spcAft>
              <a:defRPr/>
            </a:pPr>
            <a:fld id="{07C1FFC2-478D-7440-ACF4-8CF0E46027E5}" type="slidenum">
              <a:rPr lang="en-US" sz="1200">
                <a:solidFill>
                  <a:schemeClr val="bg1"/>
                </a:solidFill>
                <a:latin typeface="Calibri" panose="020F0502020204030204"/>
              </a:rPr>
              <a:pPr algn="r">
                <a:spcAft>
                  <a:spcPts val="600"/>
                </a:spcAft>
                <a:defRPr/>
              </a:pPr>
              <a:t>8</a:t>
            </a:fld>
            <a:endParaRPr lang="en-US" sz="1200">
              <a:solidFill>
                <a:schemeClr val="bg1"/>
              </a:solidFill>
              <a:latin typeface="Calibri" panose="020F0502020204030204"/>
            </a:endParaRPr>
          </a:p>
        </p:txBody>
      </p:sp>
      <p:pic>
        <p:nvPicPr>
          <p:cNvPr id="13" name="Picture 12">
            <a:extLst>
              <a:ext uri="{FF2B5EF4-FFF2-40B4-BE49-F238E27FC236}">
                <a16:creationId xmlns:a16="http://schemas.microsoft.com/office/drawing/2014/main" id="{140C61F1-1F3D-C341-9B4F-4B33D2CE5FF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3025" y="365125"/>
            <a:ext cx="1203486" cy="411318"/>
          </a:xfrm>
          <a:prstGeom prst="rect">
            <a:avLst/>
          </a:prstGeom>
        </p:spPr>
      </p:pic>
    </p:spTree>
    <p:extLst>
      <p:ext uri="{BB962C8B-B14F-4D97-AF65-F5344CB8AC3E}">
        <p14:creationId xmlns:p14="http://schemas.microsoft.com/office/powerpoint/2010/main" val="386009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342" y="1046162"/>
            <a:ext cx="9519202" cy="1325563"/>
          </a:xfrm>
        </p:spPr>
        <p:txBody>
          <a:bodyPr/>
          <a:lstStyle/>
          <a:p>
            <a:r>
              <a:rPr lang="en-US" dirty="0">
                <a:solidFill>
                  <a:srgbClr val="6E7CA0"/>
                </a:solidFill>
              </a:rPr>
              <a:t>Subject include:</a:t>
            </a:r>
          </a:p>
        </p:txBody>
      </p:sp>
      <p:sp>
        <p:nvSpPr>
          <p:cNvPr id="3" name="Content Placeholder 2"/>
          <p:cNvSpPr>
            <a:spLocks noGrp="1"/>
          </p:cNvSpPr>
          <p:nvPr>
            <p:ph idx="1"/>
          </p:nvPr>
        </p:nvSpPr>
        <p:spPr>
          <a:xfrm>
            <a:off x="1843342" y="2506662"/>
            <a:ext cx="9519202" cy="3305176"/>
          </a:xfrm>
        </p:spPr>
        <p:txBody>
          <a:bodyPr vert="horz" lIns="91440" tIns="45720" rIns="91440" bIns="45720" numCol="2" rtlCol="0" anchor="t">
            <a:normAutofit/>
          </a:bodyPr>
          <a:lstStyle/>
          <a:p>
            <a:r>
              <a:rPr lang="en-US" sz="2400" dirty="0">
                <a:solidFill>
                  <a:srgbClr val="53565A"/>
                </a:solidFill>
              </a:rPr>
              <a:t>Algebra</a:t>
            </a:r>
            <a:endParaRPr lang="en-US" sz="2400">
              <a:solidFill>
                <a:srgbClr val="53565A"/>
              </a:solidFill>
              <a:cs typeface="Arial"/>
            </a:endParaRPr>
          </a:p>
          <a:p>
            <a:r>
              <a:rPr lang="en-US" sz="2400" dirty="0">
                <a:solidFill>
                  <a:srgbClr val="53565A"/>
                </a:solidFill>
              </a:rPr>
              <a:t>Anatomy &amp; Physiology</a:t>
            </a:r>
            <a:endParaRPr lang="en-US" sz="2400">
              <a:solidFill>
                <a:srgbClr val="53565A"/>
              </a:solidFill>
              <a:cs typeface="Arial"/>
            </a:endParaRPr>
          </a:p>
          <a:p>
            <a:r>
              <a:rPr lang="en-US" sz="2400" dirty="0">
                <a:solidFill>
                  <a:srgbClr val="53565A"/>
                </a:solidFill>
              </a:rPr>
              <a:t>Astronomy</a:t>
            </a:r>
            <a:endParaRPr lang="en-US" sz="2400">
              <a:solidFill>
                <a:srgbClr val="53565A"/>
              </a:solidFill>
              <a:cs typeface="Arial"/>
            </a:endParaRPr>
          </a:p>
          <a:p>
            <a:r>
              <a:rPr lang="en-US" sz="2400" dirty="0">
                <a:solidFill>
                  <a:srgbClr val="53565A"/>
                </a:solidFill>
              </a:rPr>
              <a:t>Biology</a:t>
            </a:r>
            <a:endParaRPr lang="en-US" sz="2400">
              <a:solidFill>
                <a:srgbClr val="53565A"/>
              </a:solidFill>
              <a:cs typeface="Arial"/>
            </a:endParaRPr>
          </a:p>
          <a:p>
            <a:r>
              <a:rPr lang="en-US" sz="2400" dirty="0">
                <a:solidFill>
                  <a:srgbClr val="53565A"/>
                </a:solidFill>
              </a:rPr>
              <a:t>Calculus</a:t>
            </a:r>
            <a:endParaRPr lang="en-US" sz="2400">
              <a:solidFill>
                <a:srgbClr val="53565A"/>
              </a:solidFill>
              <a:cs typeface="Arial"/>
            </a:endParaRPr>
          </a:p>
          <a:p>
            <a:r>
              <a:rPr lang="en-US" sz="2400" dirty="0">
                <a:solidFill>
                  <a:srgbClr val="53565A"/>
                </a:solidFill>
              </a:rPr>
              <a:t>Chemistry</a:t>
            </a:r>
            <a:endParaRPr lang="en-US" sz="2400">
              <a:solidFill>
                <a:srgbClr val="53565A"/>
              </a:solidFill>
              <a:cs typeface="Arial"/>
            </a:endParaRPr>
          </a:p>
          <a:p>
            <a:r>
              <a:rPr lang="en-US" sz="2400" dirty="0">
                <a:solidFill>
                  <a:srgbClr val="53565A"/>
                </a:solidFill>
              </a:rPr>
              <a:t>Computer Science</a:t>
            </a:r>
            <a:endParaRPr lang="en-US" sz="2400">
              <a:solidFill>
                <a:srgbClr val="53565A"/>
              </a:solidFill>
              <a:cs typeface="Arial"/>
            </a:endParaRPr>
          </a:p>
          <a:p>
            <a:r>
              <a:rPr lang="en-US" sz="2400" dirty="0">
                <a:solidFill>
                  <a:srgbClr val="53565A"/>
                </a:solidFill>
              </a:rPr>
              <a:t>Math</a:t>
            </a:r>
            <a:endParaRPr lang="en-US" sz="2400">
              <a:solidFill>
                <a:srgbClr val="53565A"/>
              </a:solidFill>
              <a:cs typeface="Arial"/>
            </a:endParaRPr>
          </a:p>
          <a:p>
            <a:r>
              <a:rPr lang="en-US" sz="2400" dirty="0">
                <a:solidFill>
                  <a:srgbClr val="53565A"/>
                </a:solidFill>
              </a:rPr>
              <a:t>Physics</a:t>
            </a:r>
            <a:endParaRPr lang="en-US" sz="2400">
              <a:solidFill>
                <a:srgbClr val="53565A"/>
              </a:solidFill>
              <a:cs typeface="Arial"/>
            </a:endParaRPr>
          </a:p>
          <a:p>
            <a:r>
              <a:rPr lang="en-US" sz="2400" dirty="0">
                <a:solidFill>
                  <a:srgbClr val="53565A"/>
                </a:solidFill>
              </a:rPr>
              <a:t>Statistics</a:t>
            </a:r>
            <a:endParaRPr lang="en-US" sz="2400">
              <a:solidFill>
                <a:srgbClr val="53565A"/>
              </a:solidFill>
              <a:cs typeface="Arial"/>
            </a:endParaRPr>
          </a:p>
          <a:p>
            <a:r>
              <a:rPr lang="en-US" sz="2400" dirty="0">
                <a:solidFill>
                  <a:srgbClr val="53565A"/>
                </a:solidFill>
              </a:rPr>
              <a:t>Writing</a:t>
            </a:r>
            <a:endParaRPr lang="en-US" sz="2000" dirty="0">
              <a:solidFill>
                <a:srgbClr val="53565A"/>
              </a:solidFill>
              <a:cs typeface="Arial"/>
            </a:endParaRPr>
          </a:p>
        </p:txBody>
      </p:sp>
      <p:sp>
        <p:nvSpPr>
          <p:cNvPr id="5"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9</a:t>
            </a:fld>
            <a:endParaRPr lang="en-US" dirty="0"/>
          </a:p>
        </p:txBody>
      </p:sp>
      <p:pic>
        <p:nvPicPr>
          <p:cNvPr id="6" name="Picture 5" descr="library_master_Gray11-01.pdf">
            <a:extLst>
              <a:ext uri="{FF2B5EF4-FFF2-40B4-BE49-F238E27FC236}">
                <a16:creationId xmlns:a16="http://schemas.microsoft.com/office/drawing/2014/main" id="{8B82909F-380D-454A-81ED-0B9FEE6C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013" y="4527550"/>
            <a:ext cx="1828800" cy="1828800"/>
          </a:xfrm>
          <a:prstGeom prst="rect">
            <a:avLst/>
          </a:prstGeom>
        </p:spPr>
      </p:pic>
    </p:spTree>
    <p:extLst>
      <p:ext uri="{BB962C8B-B14F-4D97-AF65-F5344CB8AC3E}">
        <p14:creationId xmlns:p14="http://schemas.microsoft.com/office/powerpoint/2010/main" val="2097827584"/>
      </p:ext>
    </p:extLst>
  </p:cSld>
  <p:clrMapOvr>
    <a:masterClrMapping/>
  </p:clrMapOvr>
</p:sld>
</file>

<file path=ppt/theme/theme1.xml><?xml version="1.0" encoding="utf-8"?>
<a:theme xmlns:a="http://schemas.openxmlformats.org/drawingml/2006/main" name="Office Theme">
  <a:themeElements>
    <a:clrScheme name="OhioLINK 1">
      <a:dk1>
        <a:srgbClr val="6C6C6C"/>
      </a:dk1>
      <a:lt1>
        <a:srgbClr val="FFFFFF"/>
      </a:lt1>
      <a:dk2>
        <a:srgbClr val="6C6C6C"/>
      </a:dk2>
      <a:lt2>
        <a:srgbClr val="FFFFFF"/>
      </a:lt2>
      <a:accent1>
        <a:srgbClr val="C8102E"/>
      </a:accent1>
      <a:accent2>
        <a:srgbClr val="782F40"/>
      </a:accent2>
      <a:accent3>
        <a:srgbClr val="6E7CA0"/>
      </a:accent3>
      <a:accent4>
        <a:srgbClr val="071D49"/>
      </a:accent4>
      <a:accent5>
        <a:srgbClr val="F5E1A3"/>
      </a:accent5>
      <a:accent6>
        <a:srgbClr val="EFBE7D"/>
      </a:accent6>
      <a:hlink>
        <a:srgbClr val="C3BCB7"/>
      </a:hlink>
      <a:folHlink>
        <a:srgbClr val="8DB9C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3987</TotalTime>
  <Words>878</Words>
  <Application>Microsoft Macintosh PowerPoint</Application>
  <PresentationFormat>Widescreen</PresentationFormat>
  <Paragraphs>113</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About the OhioLINK eTutoring Collaborative  Since 2010, the eTutoring Collaborative has been providing reliable academic support for undergraduate students across the state. The program is offered through OhioLINK and in conjunction with {name of school}.</vt:lpstr>
      <vt:lpstr>OhioLINK eTutoring</vt:lpstr>
      <vt:lpstr>PowerPoint Presentation</vt:lpstr>
      <vt:lpstr>eTutoring has helped 30,000 students since 2010</vt:lpstr>
      <vt:lpstr>2 options for assistance:</vt:lpstr>
      <vt:lpstr>eTutoring’s tutors know their subjects</vt:lpstr>
      <vt:lpstr>Subject include:</vt:lpstr>
      <vt:lpstr>PowerPoint Presentation</vt:lpstr>
      <vt:lpstr>Writing reviews for assignments and papers:</vt:lpstr>
      <vt:lpstr>etutoring.ohiolink.edu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Grimes, Patti</cp:lastModifiedBy>
  <cp:revision>229</cp:revision>
  <dcterms:created xsi:type="dcterms:W3CDTF">2016-11-17T19:01:31Z</dcterms:created>
  <dcterms:modified xsi:type="dcterms:W3CDTF">2023-08-02T13:58:41Z</dcterms:modified>
</cp:coreProperties>
</file>