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7" r:id="rId1"/>
    <p:sldMasterId id="2147483795" r:id="rId2"/>
  </p:sldMasterIdLst>
  <p:notesMasterIdLst>
    <p:notesMasterId r:id="rId19"/>
  </p:notesMasterIdLst>
  <p:sldIdLst>
    <p:sldId id="271" r:id="rId3"/>
    <p:sldId id="268" r:id="rId4"/>
    <p:sldId id="283" r:id="rId5"/>
    <p:sldId id="280" r:id="rId6"/>
    <p:sldId id="286" r:id="rId7"/>
    <p:sldId id="290" r:id="rId8"/>
    <p:sldId id="285" r:id="rId9"/>
    <p:sldId id="282" r:id="rId10"/>
    <p:sldId id="288" r:id="rId11"/>
    <p:sldId id="289" r:id="rId12"/>
    <p:sldId id="287" r:id="rId13"/>
    <p:sldId id="292" r:id="rId14"/>
    <p:sldId id="291" r:id="rId15"/>
    <p:sldId id="284" r:id="rId16"/>
    <p:sldId id="272" r:id="rId17"/>
    <p:sldId id="269" r:id="rId18"/>
  </p:sldIdLst>
  <p:sldSz cx="12192000" cy="6858000"/>
  <p:notesSz cx="7010400" cy="9296400"/>
  <p:embeddedFontLst>
    <p:embeddedFont>
      <p:font typeface="Source Sans 3" panose="020B0503030403020204" pitchFamily="34" charset="0"/>
      <p:regular r:id="rId20"/>
      <p:bold r:id="rId21"/>
      <p:italic r:id="rId22"/>
      <p:boldItalic r:id="rId23"/>
    </p:embeddedFont>
    <p:embeddedFont>
      <p:font typeface="Source Sans 3 Semibold" panose="020B0703030403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637"/>
    <a:srgbClr val="0098D3"/>
    <a:srgbClr val="B0B3AF"/>
    <a:srgbClr val="000000"/>
    <a:srgbClr val="0E3F75"/>
    <a:srgbClr val="BBD36F"/>
    <a:srgbClr val="729364"/>
    <a:srgbClr val="EBA70E"/>
    <a:srgbClr val="69C2C6"/>
    <a:srgbClr val="F3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0"/>
    <p:restoredTop sz="96327" autoAdjust="0"/>
  </p:normalViewPr>
  <p:slideViewPr>
    <p:cSldViewPr snapToGrid="0">
      <p:cViewPr varScale="1">
        <p:scale>
          <a:sx n="109" d="100"/>
          <a:sy n="109" d="100"/>
        </p:scale>
        <p:origin x="684" y="108"/>
      </p:cViewPr>
      <p:guideLst>
        <p:guide orient="horz" pos="2160"/>
        <p:guide pos="3840"/>
        <p:guide orient="horz" pos="1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 b="0" i="0">
                <a:latin typeface="Source Sans 3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 b="0" i="0">
                <a:latin typeface="Source Sans 3" panose="020B0503030403020204" pitchFamily="34" charset="0"/>
              </a:defRPr>
            </a:lvl1pPr>
          </a:lstStyle>
          <a:p>
            <a:fld id="{CDC4ADDC-17FF-4FE4-A163-D89C2EB8540B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 b="0" i="0">
                <a:latin typeface="Source Sans 3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 b="0" i="0">
                <a:latin typeface="Source Sans 3" panose="020B0503030403020204" pitchFamily="34" charset="0"/>
              </a:defRPr>
            </a:lvl1pPr>
          </a:lstStyle>
          <a:p>
            <a:fld id="{7A6E335F-6B58-4BAC-AAD9-EC2E6DC715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3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3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3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3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3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Source Sans 3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F73E0-781A-69A8-EED1-0B8581C659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315" y="5590468"/>
            <a:ext cx="3087370" cy="77724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2FD680D-D92C-F188-1E99-2BC0D3B40B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587676"/>
            <a:ext cx="11506200" cy="1135063"/>
          </a:xfrm>
        </p:spPr>
        <p:txBody>
          <a:bodyPr>
            <a:noAutofit/>
          </a:bodyPr>
          <a:lstStyle>
            <a:lvl1pPr marL="0" indent="0" algn="ctr">
              <a:buNone/>
              <a:defRPr sz="66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7981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9428-DA8C-2046-9013-4C44E7557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b="1" i="0" cap="all" baseline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585CAF-7D25-E243-9B53-4E687CFDC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8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Source Sans 3" panose="020B0503030403020204" pitchFamily="34" charset="0"/>
              </a:defRPr>
            </a:lvl1pPr>
            <a:lvl2pPr>
              <a:defRPr sz="2800" b="0" i="0">
                <a:latin typeface="Source Sans 3" panose="020B0503030403020204" pitchFamily="34" charset="0"/>
              </a:defRPr>
            </a:lvl2pPr>
            <a:lvl3pPr>
              <a:defRPr sz="2400" b="0" i="0">
                <a:latin typeface="Source Sans 3" panose="020B0503030403020204" pitchFamily="34" charset="0"/>
              </a:defRPr>
            </a:lvl3pPr>
            <a:lvl4pPr>
              <a:defRPr sz="2000" b="0" i="0">
                <a:latin typeface="Source Sans 3" panose="020B0503030403020204" pitchFamily="34" charset="0"/>
              </a:defRPr>
            </a:lvl4pPr>
            <a:lvl5pPr>
              <a:defRPr sz="2000" b="0" i="0">
                <a:latin typeface="Source Sans 3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Source Sans 3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A92EF9-4388-E64C-AE2E-5DD2230C1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3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AFDE-CE73-E140-AEC8-2C7D74A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45720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62F9-39B5-2A48-B7A0-306F146C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27812" cy="5403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CFF9-2C81-2040-9460-7970314A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05740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Source Sans 3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936C29-D718-AB47-8939-07EEA4D73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1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34983-CD69-EF4D-9EF3-EB2110B4AF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E171EF-F7CC-354F-9CD9-4DDEECEB4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50404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7"/>
            <a:ext cx="4292326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7"/>
            <a:ext cx="3224888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7A6DA-4DC8-304B-B583-7CC4064FDF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558925"/>
            <a:ext cx="3224888" cy="43021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527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8"/>
            <a:ext cx="4292326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7CA8-2BFC-514C-8463-0244B7A20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CD173F-9443-154B-A211-586A9B01D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4437" y="5607050"/>
            <a:ext cx="4292326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393AB0-90E1-EB4C-9F92-469ECB0E4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05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32131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05969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76182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46395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BB85-8254-264A-ADC9-F329B2CAF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690688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0DC94B-F063-2243-A82D-16ADBAF8AD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757" y="3929449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DAF7424-F60C-6A47-AB76-59580353D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187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9621BFD-9F1D-1E4A-A859-9E916E1EF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055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A7123A-ECE0-244E-9B1F-9369CDAA40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03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867995-5DA7-0E46-92C1-17D3FB3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1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  <a:ea typeface="Source Serif Pro" panose="02040603050405020204" pitchFamily="18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i="0" cap="all" baseline="0">
                <a:solidFill>
                  <a:srgbClr val="002060"/>
                </a:solidFill>
                <a:latin typeface="Source Sans 3 Semibold" panose="020B0503030403020204" pitchFamily="34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i="0" cap="all" baseline="0">
                <a:solidFill>
                  <a:srgbClr val="002060"/>
                </a:solidFill>
                <a:latin typeface="Source Sans 3 Semibold" panose="020B0503030403020204" pitchFamily="34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91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9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02060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OHIOLINK.EDU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2060"/>
                </a:solidFill>
                <a:latin typeface="Source Sans 3 Semibold" panose="020B0503030403020204" pitchFamily="34" charset="0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3659976-EA4E-F2D9-246A-B276C1B05F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315" y="5590468"/>
            <a:ext cx="308737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1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02060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BEGIN SHORTLY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2060"/>
                </a:solidFill>
                <a:latin typeface="Source Sans 3 Semibold" panose="020B0503030403020204" pitchFamily="34" charset="0"/>
              </a:rPr>
              <a:t>WELCOME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0352EC1-D590-E13B-075D-35447F3E0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315" y="5590468"/>
            <a:ext cx="308737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38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002060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OHIOLINK.EDU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2060"/>
                </a:solidFill>
                <a:latin typeface="Source Sans 3 Semibold" panose="020B0503030403020204" pitchFamily="34" charset="0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AB80062-14C2-63B7-E96D-1E06E1E924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315" y="5590468"/>
            <a:ext cx="308737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14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F13-D402-C2BE-894F-DC9D2CEE2060}"/>
              </a:ext>
            </a:extLst>
          </p:cNvPr>
          <p:cNvSpPr txBox="1"/>
          <p:nvPr userDrawn="1"/>
        </p:nvSpPr>
        <p:spPr>
          <a:xfrm>
            <a:off x="4064001" y="6289964"/>
            <a:ext cx="391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0E3F75"/>
                </a:solidFill>
                <a:latin typeface="Source Sans 3" panose="020B0503030403020204" pitchFamily="34" charset="0"/>
              </a:rPr>
              <a:t>OHIOLINK.EDU</a:t>
            </a:r>
          </a:p>
        </p:txBody>
      </p:sp>
    </p:spTree>
    <p:extLst>
      <p:ext uri="{BB962C8B-B14F-4D97-AF65-F5344CB8AC3E}">
        <p14:creationId xmlns:p14="http://schemas.microsoft.com/office/powerpoint/2010/main" val="17066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4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10425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82B6-B14E-2840-9894-155B86AF1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30132"/>
            <a:ext cx="9107774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Source Sans 3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5245B-7C5E-1B46-B288-83FE7ADFC2F0}"/>
              </a:ext>
            </a:extLst>
          </p:cNvPr>
          <p:cNvCxnSpPr>
            <a:cxnSpLocks/>
          </p:cNvCxnSpPr>
          <p:nvPr userDrawn="1"/>
        </p:nvCxnSpPr>
        <p:spPr>
          <a:xfrm>
            <a:off x="380999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8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1AD790-EE4B-A26D-4A1B-5AAC01BB31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0" y="975361"/>
            <a:ext cx="12192001" cy="4064999"/>
          </a:xfrm>
          <a:prstGeom prst="rect">
            <a:avLst/>
          </a:prstGeom>
          <a:solidFill>
            <a:schemeClr val="tx2"/>
          </a:solidFill>
          <a:ln w="47625">
            <a:noFill/>
          </a:ln>
        </p:spPr>
        <p:txBody>
          <a:bodyPr anchor="ctr" anchorCtr="0"/>
          <a:lstStyle>
            <a:lvl1pPr algn="ctr">
              <a:lnSpc>
                <a:spcPts val="6200"/>
              </a:lnSpc>
              <a:defRPr sz="6000" b="1" i="0">
                <a:solidFill>
                  <a:schemeClr val="bg1"/>
                </a:solidFill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3976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b="0" i="0">
                <a:latin typeface="Source Sans 3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 b="0" i="0">
                <a:latin typeface="Source Sans 3" panose="020B0503030403020204" pitchFamily="34" charset="0"/>
              </a:defRPr>
            </a:lvl2pPr>
            <a:lvl3pPr>
              <a:spcBef>
                <a:spcPts val="1000"/>
              </a:spcBef>
              <a:defRPr b="0" i="0">
                <a:latin typeface="Source Sans 3" panose="020B0503030403020204" pitchFamily="34" charset="0"/>
              </a:defRPr>
            </a:lvl3pPr>
            <a:lvl4pPr>
              <a:spcBef>
                <a:spcPts val="1000"/>
              </a:spcBef>
              <a:defRPr b="0" i="0">
                <a:latin typeface="Source Sans 3" panose="020B0503030403020204" pitchFamily="34" charset="0"/>
              </a:defRPr>
            </a:lvl4pPr>
            <a:lvl5pPr>
              <a:spcBef>
                <a:spcPts val="1000"/>
              </a:spcBef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45A2E2-F84B-3B4D-9847-EB91160C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  <a:lvl2pPr>
              <a:defRPr b="0" i="0">
                <a:latin typeface="Source Sans 3" panose="020B0503030403020204" pitchFamily="34" charset="0"/>
              </a:defRPr>
            </a:lvl2pPr>
            <a:lvl3pPr>
              <a:defRPr b="0" i="0">
                <a:latin typeface="Source Sans 3" panose="020B0503030403020204" pitchFamily="34" charset="0"/>
              </a:defRPr>
            </a:lvl3pPr>
            <a:lvl4pPr>
              <a:defRPr b="0" i="0">
                <a:latin typeface="Source Sans 3" panose="020B0503030403020204" pitchFamily="34" charset="0"/>
              </a:defRPr>
            </a:lvl4pPr>
            <a:lvl5pPr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  <a:lvl2pPr>
              <a:defRPr b="0" i="0">
                <a:latin typeface="Source Sans 3" panose="020B0503030403020204" pitchFamily="34" charset="0"/>
              </a:defRPr>
            </a:lvl2pPr>
            <a:lvl3pPr>
              <a:defRPr b="0" i="0">
                <a:latin typeface="Source Sans 3" panose="020B0503030403020204" pitchFamily="34" charset="0"/>
              </a:defRPr>
            </a:lvl3pPr>
            <a:lvl4pPr>
              <a:defRPr b="0" i="0">
                <a:latin typeface="Source Sans 3" panose="020B0503030403020204" pitchFamily="34" charset="0"/>
              </a:defRPr>
            </a:lvl4pPr>
            <a:lvl5pPr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A248AA-651E-1C47-ACCF-5BA8CBD3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5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 b="1" i="0">
                <a:latin typeface="Source Sans 3 Semibold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cap="all" baseline="0">
                <a:latin typeface="Source Sans 3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  <a:lvl2pPr>
              <a:defRPr b="0" i="0">
                <a:latin typeface="Source Sans 3" panose="020B0503030403020204" pitchFamily="34" charset="0"/>
              </a:defRPr>
            </a:lvl2pPr>
            <a:lvl3pPr>
              <a:defRPr b="0" i="0">
                <a:latin typeface="Source Sans 3" panose="020B0503030403020204" pitchFamily="34" charset="0"/>
              </a:defRPr>
            </a:lvl3pPr>
            <a:lvl4pPr>
              <a:defRPr b="0" i="0">
                <a:latin typeface="Source Sans 3" panose="020B0503030403020204" pitchFamily="34" charset="0"/>
              </a:defRPr>
            </a:lvl4pPr>
            <a:lvl5pPr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cap="all" baseline="0">
                <a:latin typeface="Source Sans 3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</a:defRPr>
            </a:lvl1pPr>
            <a:lvl2pPr>
              <a:defRPr b="0" i="0">
                <a:latin typeface="Source Sans 3" panose="020B0503030403020204" pitchFamily="34" charset="0"/>
              </a:defRPr>
            </a:lvl2pPr>
            <a:lvl3pPr>
              <a:defRPr b="0" i="0">
                <a:latin typeface="Source Sans 3" panose="020B0503030403020204" pitchFamily="34" charset="0"/>
              </a:defRPr>
            </a:lvl3pPr>
            <a:lvl4pPr>
              <a:defRPr b="0" i="0">
                <a:latin typeface="Source Sans 3" panose="020B0503030403020204" pitchFamily="34" charset="0"/>
              </a:defRPr>
            </a:lvl4pPr>
            <a:lvl5pPr>
              <a:defRPr b="0" i="0"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5864F4-8E80-A249-9817-B55038EB9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2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77F59FA7-9E35-E641-9260-462B0A5FC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7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hymenaeos</a:t>
            </a:r>
            <a:r>
              <a:rPr lang="en-US" dirty="0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Source Sans 3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Source Sans 3" panose="020B050303040302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95000"/>
                  </a:schemeClr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F9AE9-E886-5FD5-80DC-F1432B4BB428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53" y="6355715"/>
            <a:ext cx="10414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4" r:id="rId2"/>
    <p:sldLayoutId id="2147483774" r:id="rId3"/>
    <p:sldLayoutId id="2147483770" r:id="rId4"/>
    <p:sldLayoutId id="2147483793" r:id="rId5"/>
    <p:sldLayoutId id="2147483769" r:id="rId6"/>
    <p:sldLayoutId id="2147483771" r:id="rId7"/>
    <p:sldLayoutId id="2147483772" r:id="rId8"/>
    <p:sldLayoutId id="2147483796" r:id="rId9"/>
    <p:sldLayoutId id="2147483773" r:id="rId10"/>
    <p:sldLayoutId id="2147483775" r:id="rId11"/>
    <p:sldLayoutId id="2147483776" r:id="rId12"/>
    <p:sldLayoutId id="2147483783" r:id="rId13"/>
    <p:sldLayoutId id="2147483788" r:id="rId14"/>
    <p:sldLayoutId id="2147483778" r:id="rId15"/>
    <p:sldLayoutId id="2147483787" r:id="rId16"/>
    <p:sldLayoutId id="2147483780" r:id="rId17"/>
    <p:sldLayoutId id="2147483779" r:id="rId18"/>
    <p:sldLayoutId id="2147483777" r:id="rId19"/>
    <p:sldLayoutId id="2147483781" r:id="rId20"/>
    <p:sldLayoutId id="2147483800" r:id="rId21"/>
    <p:sldLayoutId id="2147483799" r:id="rId22"/>
    <p:sldLayoutId id="214748379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rgbClr val="0E3F75"/>
          </a:solidFill>
          <a:latin typeface="Source Sans 3 Semibold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AA3045-2611-0F2C-3EFC-08A679B17A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30" y="5767874"/>
            <a:ext cx="3041726" cy="787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FEBAF1-A5BA-AAEA-FDB9-C83EB2C563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256" y="720967"/>
            <a:ext cx="4031488" cy="37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46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8E98C-02FA-71AE-A0A4-A6A36ADCD2B8}"/>
              </a:ext>
            </a:extLst>
          </p:cNvPr>
          <p:cNvSpPr txBox="1"/>
          <p:nvPr/>
        </p:nvSpPr>
        <p:spPr>
          <a:xfrm>
            <a:off x="1299332" y="1334578"/>
            <a:ext cx="703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 may include: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A5585-3456-D1EB-79BD-42920ABAD620}"/>
              </a:ext>
            </a:extLst>
          </p:cNvPr>
          <p:cNvSpPr txBox="1"/>
          <p:nvPr/>
        </p:nvSpPr>
        <p:spPr>
          <a:xfrm>
            <a:off x="6096000" y="2301095"/>
            <a:ext cx="1704313" cy="225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5D45E0-F8A5-B5ED-382A-52D267BE8C6F}"/>
              </a:ext>
            </a:extLst>
          </p:cNvPr>
          <p:cNvSpPr/>
          <p:nvPr/>
        </p:nvSpPr>
        <p:spPr>
          <a:xfrm>
            <a:off x="0" y="2301095"/>
            <a:ext cx="12192000" cy="287278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ED45530-95CB-8735-48A4-EE69461B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332" y="2589414"/>
            <a:ext cx="9597268" cy="2762598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 &amp; Physiology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Astronomy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Calculus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Science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14" name="Picture 13" descr="library_master_Gray11-01.pdf">
            <a:extLst>
              <a:ext uri="{FF2B5EF4-FFF2-40B4-BE49-F238E27FC236}">
                <a16:creationId xmlns:a16="http://schemas.microsoft.com/office/drawing/2014/main" id="{B511C877-F7BA-03C9-3AE6-29968B54833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181" y="3062359"/>
            <a:ext cx="1347596" cy="13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9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57D0D3-BAFE-62BE-1E00-43869E64D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092" y="3949515"/>
            <a:ext cx="383498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scheduling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tutors work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flexible schedules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seven days per week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AD101F-044B-A92B-7AC2-8E6769D0B059}"/>
              </a:ext>
            </a:extLst>
          </p:cNvPr>
          <p:cNvSpPr/>
          <p:nvPr/>
        </p:nvSpPr>
        <p:spPr>
          <a:xfrm>
            <a:off x="2684946" y="944380"/>
            <a:ext cx="2623279" cy="2623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DB9CA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49D45F-E095-58CE-3FDD-D6DD350B5E19}"/>
              </a:ext>
            </a:extLst>
          </p:cNvPr>
          <p:cNvSpPr/>
          <p:nvPr/>
        </p:nvSpPr>
        <p:spPr>
          <a:xfrm>
            <a:off x="6847216" y="965581"/>
            <a:ext cx="2623279" cy="2623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DB9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25C6C3-FA62-8D46-6CB1-6FDC91B5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95" y="1391659"/>
            <a:ext cx="1645920" cy="1645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5310DD-31B8-ECB8-DC54-888911EF3A52}"/>
              </a:ext>
            </a:extLst>
          </p:cNvPr>
          <p:cNvSpPr txBox="1"/>
          <p:nvPr/>
        </p:nvSpPr>
        <p:spPr>
          <a:xfrm>
            <a:off x="6372528" y="4014938"/>
            <a:ext cx="3834985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 vary</a:t>
            </a:r>
          </a:p>
          <a:p>
            <a:pPr algn="ctr">
              <a:spcBef>
                <a:spcPts val="1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Hours and specific subjects may vary based on the tutor’s availability</a:t>
            </a:r>
          </a:p>
        </p:txBody>
      </p:sp>
      <p:pic>
        <p:nvPicPr>
          <p:cNvPr id="10" name="Picture 9" descr="business_master_REV_P_02.pdf">
            <a:extLst>
              <a:ext uri="{FF2B5EF4-FFF2-40B4-BE49-F238E27FC236}">
                <a16:creationId xmlns:a16="http://schemas.microsoft.com/office/drawing/2014/main" id="{68FD320F-F509-5410-D39D-5A77A91A9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25" y="1454260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8E98C-02FA-71AE-A0A4-A6A36ADCD2B8}"/>
              </a:ext>
            </a:extLst>
          </p:cNvPr>
          <p:cNvSpPr txBox="1"/>
          <p:nvPr/>
        </p:nvSpPr>
        <p:spPr>
          <a:xfrm>
            <a:off x="1299331" y="800609"/>
            <a:ext cx="878221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reviews for assignments</a:t>
            </a:r>
          </a:p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papers: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A5585-3456-D1EB-79BD-42920ABAD620}"/>
              </a:ext>
            </a:extLst>
          </p:cNvPr>
          <p:cNvSpPr txBox="1"/>
          <p:nvPr/>
        </p:nvSpPr>
        <p:spPr>
          <a:xfrm>
            <a:off x="6096000" y="2301095"/>
            <a:ext cx="1704313" cy="225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5D45E0-F8A5-B5ED-382A-52D267BE8C6F}"/>
              </a:ext>
            </a:extLst>
          </p:cNvPr>
          <p:cNvSpPr/>
          <p:nvPr/>
        </p:nvSpPr>
        <p:spPr>
          <a:xfrm>
            <a:off x="1299331" y="2442258"/>
            <a:ext cx="8782217" cy="34183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Upload assignments and reviewers will return suggestions for improvements.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assist at any stage of the writing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Address common issues in college-level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writing assignments.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editing or proofreading.</a:t>
            </a:r>
          </a:p>
        </p:txBody>
      </p:sp>
      <p:pic>
        <p:nvPicPr>
          <p:cNvPr id="15" name="Picture 14" descr="business_master_Gray11_P_Part8.pdf">
            <a:extLst>
              <a:ext uri="{FF2B5EF4-FFF2-40B4-BE49-F238E27FC236}">
                <a16:creationId xmlns:a16="http://schemas.microsoft.com/office/drawing/2014/main" id="{7FBD448F-84FE-6699-48F2-EAE3D565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-9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50" y="3529493"/>
            <a:ext cx="3009419" cy="30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EF05-B6B5-98EF-8403-C24CF4EA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C57D7-5B1A-E161-A186-8A0B6A169E5D}"/>
              </a:ext>
            </a:extLst>
          </p:cNvPr>
          <p:cNvSpPr txBox="1"/>
          <p:nvPr/>
        </p:nvSpPr>
        <p:spPr>
          <a:xfrm>
            <a:off x="5295896" y="2038365"/>
            <a:ext cx="4893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Patti Grimes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EF11A37B-D152-AA49-49B0-4F6EA11AD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7636" y="1448308"/>
            <a:ext cx="2887132" cy="2881715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F4BB8-BE00-6068-A37A-E78D045A378F}"/>
              </a:ext>
            </a:extLst>
          </p:cNvPr>
          <p:cNvSpPr txBox="1"/>
          <p:nvPr/>
        </p:nvSpPr>
        <p:spPr>
          <a:xfrm>
            <a:off x="5295898" y="3007860"/>
            <a:ext cx="6096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OhioLINK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Collaborative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614-292-0675 |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pgrimes@ohiolink.edu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1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EF05-B6B5-98EF-8403-C24CF4EA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C9D91-C7F4-74ED-5895-B3A07C6DB9E8}"/>
              </a:ext>
            </a:extLst>
          </p:cNvPr>
          <p:cNvSpPr txBox="1"/>
          <p:nvPr/>
        </p:nvSpPr>
        <p:spPr>
          <a:xfrm>
            <a:off x="1539441" y="2038364"/>
            <a:ext cx="5615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your account today!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C6A5B0-79F0-7C68-9001-65B1C97AB6B4}"/>
              </a:ext>
            </a:extLst>
          </p:cNvPr>
          <p:cNvSpPr/>
          <p:nvPr/>
        </p:nvSpPr>
        <p:spPr>
          <a:xfrm>
            <a:off x="7611050" y="1696220"/>
            <a:ext cx="2623279" cy="2623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DB9C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4C8ED-AF4F-7605-C581-77A65519A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18" y="2284479"/>
            <a:ext cx="1692877" cy="1692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090EA-E9D0-4BE4-50F6-F31CB12949A7}"/>
              </a:ext>
            </a:extLst>
          </p:cNvPr>
          <p:cNvSpPr txBox="1"/>
          <p:nvPr/>
        </p:nvSpPr>
        <p:spPr>
          <a:xfrm>
            <a:off x="1539441" y="5114888"/>
            <a:ext cx="6094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etutoring.ohiolink.edu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2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89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9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00629-C00F-777E-C0E8-964EB6F06DE9}"/>
              </a:ext>
            </a:extLst>
          </p:cNvPr>
          <p:cNvSpPr txBox="1"/>
          <p:nvPr/>
        </p:nvSpPr>
        <p:spPr>
          <a:xfrm>
            <a:off x="6059557" y="6052930"/>
            <a:ext cx="310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(Your School Name or Logo)</a:t>
            </a:r>
          </a:p>
        </p:txBody>
      </p:sp>
    </p:spTree>
    <p:extLst>
      <p:ext uri="{BB962C8B-B14F-4D97-AF65-F5344CB8AC3E}">
        <p14:creationId xmlns:p14="http://schemas.microsoft.com/office/powerpoint/2010/main" val="35248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CE9173-25FC-36E8-914C-A2CF84A074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5723" y="2178649"/>
            <a:ext cx="9040553" cy="25007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Since 2010, the </a:t>
            </a:r>
            <a:r>
              <a:rPr 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Collaborative has been providing reliable academic support for undergraduate students across the state. The program is offered through </a:t>
            </a:r>
            <a:r>
              <a:rPr 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OhioLINK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and in conjunction with {</a:t>
            </a:r>
            <a:r>
              <a:rPr lang="en-US" sz="3200" b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name of school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88EDA-E344-2532-DA99-2F38E17340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0849" y="1146476"/>
            <a:ext cx="8750300" cy="682324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About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OhioLINK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89969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EF05-B6B5-98EF-8403-C24CF4EA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DF8CB-5966-F74B-ABE7-31F4E33B20AD}"/>
              </a:ext>
            </a:extLst>
          </p:cNvPr>
          <p:cNvSpPr txBox="1"/>
          <p:nvPr/>
        </p:nvSpPr>
        <p:spPr>
          <a:xfrm>
            <a:off x="3212037" y="4373919"/>
            <a:ext cx="5771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online tutoring that fits your schedule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73249944-AB9C-C43A-AA4C-B0FE19667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86" y="1278508"/>
            <a:ext cx="2688184" cy="944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336756-DAF5-57B3-C98F-5EAC916745EB}"/>
              </a:ext>
            </a:extLst>
          </p:cNvPr>
          <p:cNvSpPr txBox="1"/>
          <p:nvPr/>
        </p:nvSpPr>
        <p:spPr>
          <a:xfrm>
            <a:off x="3212037" y="2484081"/>
            <a:ext cx="5767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endParaRPr lang="en-US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1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EF05-B6B5-98EF-8403-C24CF4EA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C57D7-5B1A-E161-A186-8A0B6A169E5D}"/>
              </a:ext>
            </a:extLst>
          </p:cNvPr>
          <p:cNvSpPr txBox="1"/>
          <p:nvPr/>
        </p:nvSpPr>
        <p:spPr>
          <a:xfrm>
            <a:off x="5295896" y="2038365"/>
            <a:ext cx="4893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Patti Grimes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EF11A37B-D152-AA49-49B0-4F6EA11AD9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7636" y="1448308"/>
            <a:ext cx="2887132" cy="2881715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F4BB8-BE00-6068-A37A-E78D045A378F}"/>
              </a:ext>
            </a:extLst>
          </p:cNvPr>
          <p:cNvSpPr txBox="1"/>
          <p:nvPr/>
        </p:nvSpPr>
        <p:spPr>
          <a:xfrm>
            <a:off x="5295898" y="30078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OhioLINK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2604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8E98C-02FA-71AE-A0A4-A6A36ADCD2B8}"/>
              </a:ext>
            </a:extLst>
          </p:cNvPr>
          <p:cNvSpPr txBox="1"/>
          <p:nvPr/>
        </p:nvSpPr>
        <p:spPr>
          <a:xfrm>
            <a:off x="1299331" y="1399015"/>
            <a:ext cx="8782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OhioLINK</a:t>
            </a: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A5585-3456-D1EB-79BD-42920ABAD620}"/>
              </a:ext>
            </a:extLst>
          </p:cNvPr>
          <p:cNvSpPr txBox="1"/>
          <p:nvPr/>
        </p:nvSpPr>
        <p:spPr>
          <a:xfrm>
            <a:off x="6096000" y="2301095"/>
            <a:ext cx="1704313" cy="225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5D45E0-F8A5-B5ED-382A-52D267BE8C6F}"/>
              </a:ext>
            </a:extLst>
          </p:cNvPr>
          <p:cNvSpPr/>
          <p:nvPr/>
        </p:nvSpPr>
        <p:spPr>
          <a:xfrm>
            <a:off x="1299331" y="2606954"/>
            <a:ext cx="10077230" cy="274881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128016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online tutoring to help your students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 your learning objectives.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flexibility to fit your students’ schedules.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Serves many non-traditional students.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E79B1-7759-4F8C-5EDF-F069B50C6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74" y="2974893"/>
            <a:ext cx="1870240" cy="18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6A8ECF-6EC5-595F-D7C0-F4B54146A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66"/>
          <a:stretch/>
        </p:blipFill>
        <p:spPr>
          <a:xfrm>
            <a:off x="3752603" y="-110033"/>
            <a:ext cx="8586940" cy="70272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4FEFF9-53B7-8F71-81A3-4B0FDB2DB024}"/>
              </a:ext>
            </a:extLst>
          </p:cNvPr>
          <p:cNvSpPr/>
          <p:nvPr/>
        </p:nvSpPr>
        <p:spPr>
          <a:xfrm>
            <a:off x="3752603" y="-261257"/>
            <a:ext cx="8520079" cy="717851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  <a:gs pos="91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067C6-0236-3560-7178-59BD83702BED}"/>
              </a:ext>
            </a:extLst>
          </p:cNvPr>
          <p:cNvSpPr txBox="1"/>
          <p:nvPr/>
        </p:nvSpPr>
        <p:spPr>
          <a:xfrm>
            <a:off x="389466" y="2136338"/>
            <a:ext cx="6976533" cy="2502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eTutoring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helped </a:t>
            </a:r>
            <a:r>
              <a:rPr lang="en-US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students since 2010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B662C24-5054-0EA5-58EF-B829DB86AF77}"/>
              </a:ext>
            </a:extLst>
          </p:cNvPr>
          <p:cNvSpPr txBox="1">
            <a:spLocks/>
          </p:cNvSpPr>
          <p:nvPr/>
        </p:nvSpPr>
        <p:spPr>
          <a:xfrm>
            <a:off x="389466" y="4875648"/>
            <a:ext cx="625751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772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>
                    <a:alpha val="7773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Ohio Department of Higher Education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355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8E98C-02FA-71AE-A0A4-A6A36ADCD2B8}"/>
              </a:ext>
            </a:extLst>
          </p:cNvPr>
          <p:cNvSpPr txBox="1"/>
          <p:nvPr/>
        </p:nvSpPr>
        <p:spPr>
          <a:xfrm>
            <a:off x="1299332" y="1334578"/>
            <a:ext cx="703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options for assistance: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1CB042-9DA3-75BD-260C-67DF0A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904" y="2419285"/>
            <a:ext cx="4569587" cy="2844826"/>
          </a:xfrm>
          <a:solidFill>
            <a:schemeClr val="tx1"/>
          </a:solidFill>
          <a:ln w="19050">
            <a:solidFill>
              <a:schemeClr val="tx2"/>
            </a:solidFill>
          </a:ln>
          <a:effectLst/>
        </p:spPr>
        <p:txBody>
          <a:bodyPr lIns="274320" tIns="274320" rIns="274320" bIns="274320" anchor="ctr" anchorCtr="0"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tutoring</a:t>
            </a:r>
            <a:endParaRPr lang="en-US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trained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tutors one-on-one by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 in a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of subjects.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434183-4500-4867-B56C-AED59E6A8CA7}"/>
              </a:ext>
            </a:extLst>
          </p:cNvPr>
          <p:cNvSpPr txBox="1">
            <a:spLocks/>
          </p:cNvSpPr>
          <p:nvPr/>
        </p:nvSpPr>
        <p:spPr>
          <a:xfrm>
            <a:off x="6503416" y="2419285"/>
            <a:ext cx="4569587" cy="284482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2"/>
            </a:solidFill>
          </a:ln>
          <a:effectLst/>
        </p:spPr>
        <p:txBody>
          <a:bodyPr vert="horz" lIns="274320" tIns="274320" rIns="274320" bIns="2743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writing reviews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assignments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get concrete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 that will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your writing.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0E6E83-9985-A2F5-8863-4936BAD65A6B}"/>
              </a:ext>
            </a:extLst>
          </p:cNvPr>
          <p:cNvSpPr/>
          <p:nvPr/>
        </p:nvSpPr>
        <p:spPr>
          <a:xfrm>
            <a:off x="5385020" y="3197120"/>
            <a:ext cx="1289156" cy="12891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4947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11E-328F-61BA-B7D7-E871E8016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6" descr="A picture containing person, sitting, outdoor&#10;&#10;Description automatically generated">
            <a:extLst>
              <a:ext uri="{FF2B5EF4-FFF2-40B4-BE49-F238E27FC236}">
                <a16:creationId xmlns:a16="http://schemas.microsoft.com/office/drawing/2014/main" id="{6C6493C9-9513-F668-05F1-B252FE6DF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/>
          <a:stretch/>
        </p:blipFill>
        <p:spPr>
          <a:xfrm>
            <a:off x="3408218" y="-28529"/>
            <a:ext cx="10984789" cy="70012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4FEFF9-53B7-8F71-81A3-4B0FDB2DB024}"/>
              </a:ext>
            </a:extLst>
          </p:cNvPr>
          <p:cNvSpPr/>
          <p:nvPr/>
        </p:nvSpPr>
        <p:spPr>
          <a:xfrm>
            <a:off x="3408218" y="-71645"/>
            <a:ext cx="7819225" cy="7001291"/>
          </a:xfrm>
          <a:prstGeom prst="rect">
            <a:avLst/>
          </a:prstGeom>
          <a:gradFill flip="none" rotWithShape="1">
            <a:gsLst>
              <a:gs pos="42000">
                <a:schemeClr val="bg1">
                  <a:alpha val="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067C6-0236-3560-7178-59BD83702BED}"/>
              </a:ext>
            </a:extLst>
          </p:cNvPr>
          <p:cNvSpPr txBox="1"/>
          <p:nvPr/>
        </p:nvSpPr>
        <p:spPr>
          <a:xfrm>
            <a:off x="389467" y="1158593"/>
            <a:ext cx="4784418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eTutors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by subject,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not courses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E25BE63-E82C-4DBA-2EF3-CC741CC0C499}"/>
              </a:ext>
            </a:extLst>
          </p:cNvPr>
          <p:cNvSpPr txBox="1">
            <a:spLocks/>
          </p:cNvSpPr>
          <p:nvPr/>
        </p:nvSpPr>
        <p:spPr>
          <a:xfrm>
            <a:off x="452219" y="4399496"/>
            <a:ext cx="4784417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772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subject experts and have received tutor training.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Tutors are shared among the participating schools.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8876431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of it All Deck">
  <a:themeElements>
    <a:clrScheme name="Heart of it All">
      <a:dk1>
        <a:srgbClr val="0D3E74"/>
      </a:dk1>
      <a:lt1>
        <a:srgbClr val="FFFFFF"/>
      </a:lt1>
      <a:dk2>
        <a:srgbClr val="0E3F75"/>
      </a:dk2>
      <a:lt2>
        <a:srgbClr val="FAFAFA"/>
      </a:lt2>
      <a:accent1>
        <a:srgbClr val="C12637"/>
      </a:accent1>
      <a:accent2>
        <a:srgbClr val="719364"/>
      </a:accent2>
      <a:accent3>
        <a:srgbClr val="EBA70E"/>
      </a:accent3>
      <a:accent4>
        <a:srgbClr val="69C2C6"/>
      </a:accent4>
      <a:accent5>
        <a:srgbClr val="BBD36F"/>
      </a:accent5>
      <a:accent6>
        <a:srgbClr val="8A5E32"/>
      </a:accent6>
      <a:hlink>
        <a:srgbClr val="1196D3"/>
      </a:hlink>
      <a:folHlink>
        <a:srgbClr val="00C0EA"/>
      </a:folHlink>
    </a:clrScheme>
    <a:fontScheme name="Test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C4F9F97-1341-664A-8FF5-B97599024401}" vid="{AF3A7B29-0721-6341-B8AE-7FBFB937E908}"/>
    </a:ext>
  </a:extLst>
</a:theme>
</file>

<file path=ppt/theme/theme2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s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C4F9F97-1341-664A-8FF5-B97599024401}" vid="{7D9B58E1-20A4-D74E-AA38-0B0C245D4D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Heart of it All Deck</Template>
  <TotalTime>7216</TotalTime>
  <Words>303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Source Sans 3 Semibold</vt:lpstr>
      <vt:lpstr>Arial</vt:lpstr>
      <vt:lpstr>Source Sans 3</vt:lpstr>
      <vt:lpstr>Heart of it All Deck</vt:lpstr>
      <vt:lpstr>Opening and Closing Slides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Talwar, Vansh</dc:creator>
  <cp:lastModifiedBy>Ann Rogers</cp:lastModifiedBy>
  <cp:revision>6</cp:revision>
  <cp:lastPrinted>2023-06-01T12:39:21Z</cp:lastPrinted>
  <dcterms:created xsi:type="dcterms:W3CDTF">2024-07-25T15:03:42Z</dcterms:created>
  <dcterms:modified xsi:type="dcterms:W3CDTF">2024-07-30T16:08:26Z</dcterms:modified>
</cp:coreProperties>
</file>